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9" r:id="rId2"/>
    <p:sldId id="288" r:id="rId3"/>
    <p:sldId id="284" r:id="rId4"/>
    <p:sldId id="293" r:id="rId5"/>
    <p:sldId id="300" r:id="rId6"/>
    <p:sldId id="294" r:id="rId7"/>
    <p:sldId id="266" r:id="rId8"/>
    <p:sldId id="295" r:id="rId9"/>
    <p:sldId id="296" r:id="rId10"/>
    <p:sldId id="297" r:id="rId11"/>
    <p:sldId id="298" r:id="rId12"/>
    <p:sldId id="290" r:id="rId13"/>
    <p:sldId id="30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70F4D-4EDF-46C6-8980-6B1D97A122E2}" type="datetimeFigureOut">
              <a:rPr lang="en-US" smtClean="0"/>
              <a:pPr/>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106CC-0D69-48ED-9177-C0A6A3648B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BCB69-468A-4AC3-AA25-25CBE16F796F}" type="slidenum">
              <a:rPr lang="en-US"/>
              <a:pPr/>
              <a:t>7</a:t>
            </a:fld>
            <a:endParaRPr lang="en-US"/>
          </a:p>
        </p:txBody>
      </p:sp>
      <p:sp>
        <p:nvSpPr>
          <p:cNvPr id="184322" name="Rectangle 2"/>
          <p:cNvSpPr>
            <a:spLocks noGrp="1" noRot="1" noChangeAspect="1" noChangeArrowheads="1" noTextEdit="1"/>
          </p:cNvSpPr>
          <p:nvPr>
            <p:ph type="sldImg"/>
          </p:nvPr>
        </p:nvSpPr>
        <p:spPr>
          <a:xfrm>
            <a:off x="1152525" y="682625"/>
            <a:ext cx="4551363" cy="3413125"/>
          </a:xfrm>
          <a:ln/>
        </p:spPr>
      </p:sp>
      <p:sp>
        <p:nvSpPr>
          <p:cNvPr id="184323" name="Rectangle 3"/>
          <p:cNvSpPr>
            <a:spLocks noGrp="1" noChangeArrowheads="1"/>
          </p:cNvSpPr>
          <p:nvPr>
            <p:ph type="body" idx="1"/>
          </p:nvPr>
        </p:nvSpPr>
        <p:spPr>
          <a:xfrm>
            <a:off x="914400" y="4343400"/>
            <a:ext cx="5029200" cy="4114800"/>
          </a:xfrm>
        </p:spPr>
        <p:txBody>
          <a:bodyPr lIns="90270" tIns="45135" rIns="90270" bIns="4513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097A-FC67-4B3B-BF33-E67886D5B544}" type="datetime1">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A3893-EADD-4FE4-A8C6-4EDB1269D8E3}" type="datetime1">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DE910-C7F3-422C-8630-8C1B4E727BFF}" type="datetime1">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9B0FC-3E5D-47F4-AFFE-5F3FC79EE0F0}" type="datetime1">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FF220-9141-4CCE-BDC2-A6EC5928E27A}" type="datetime1">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88665-1FF0-487F-BB14-03F3052A9E2A}" type="datetime1">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0950D-6F3D-4C2E-9BBC-CF9B61D55B9C}" type="datetime1">
              <a:rPr lang="en-US" smtClean="0"/>
              <a:pPr/>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42D5A-AF73-40DE-BA54-0EFF01BBC85F}" type="datetime1">
              <a:rPr lang="en-US" smtClean="0"/>
              <a:pPr/>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2A873-73B5-4FC6-B575-6F9240518C1D}" type="datetime1">
              <a:rPr lang="en-US" smtClean="0"/>
              <a:pPr/>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DCA0E-D450-4215-B5BF-C38388404326}" type="datetime1">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9A68E-8316-4499-B151-D60172208A26}" type="datetime1">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D72F8-35FF-4457-B4DB-86876A25E9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7F26C-4732-49EA-95F8-6E0B84D9ED01}" type="datetime1">
              <a:rPr lang="en-US" smtClean="0"/>
              <a:pPr/>
              <a:t>12/11/2017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D72F8-35FF-4457-B4DB-86876A25E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D72F8-35FF-4457-B4DB-86876A25E9AB}" type="slidenum">
              <a:rPr lang="en-US" smtClean="0"/>
              <a:pPr/>
              <a:t>1</a:t>
            </a:fld>
            <a:endParaRPr lang="en-US"/>
          </a:p>
        </p:txBody>
      </p:sp>
      <p:sp>
        <p:nvSpPr>
          <p:cNvPr id="3" name="Rectangle 2"/>
          <p:cNvSpPr/>
          <p:nvPr/>
        </p:nvSpPr>
        <p:spPr>
          <a:xfrm>
            <a:off x="304800" y="1066800"/>
            <a:ext cx="8382000" cy="3847207"/>
          </a:xfrm>
          <a:prstGeom prst="rect">
            <a:avLst/>
          </a:prstGeom>
        </p:spPr>
        <p:txBody>
          <a:bodyPr wrap="square">
            <a:spAutoFit/>
          </a:bodyPr>
          <a:lstStyle/>
          <a:p>
            <a:pPr algn="just"/>
            <a:r>
              <a:rPr lang="en-US" sz="2400" b="1" dirty="0" smtClean="0">
                <a:solidFill>
                  <a:srgbClr val="FF0000"/>
                </a:solidFill>
                <a:cs typeface="Andalus" pitchFamily="18" charset="-78"/>
              </a:rPr>
              <a:t>Why impact test is necessary?</a:t>
            </a:r>
          </a:p>
          <a:p>
            <a:pPr marL="457200" indent="-457200" algn="just">
              <a:buFont typeface="+mj-lt"/>
              <a:buAutoNum type="arabicPeriod"/>
            </a:pPr>
            <a:r>
              <a:rPr lang="en-US" sz="2000" dirty="0" smtClean="0">
                <a:cs typeface="Andalus" pitchFamily="18" charset="-78"/>
              </a:rPr>
              <a:t>To </a:t>
            </a:r>
            <a:r>
              <a:rPr lang="en-US" sz="2000" dirty="0" smtClean="0">
                <a:cs typeface="Andalus" pitchFamily="18" charset="-78"/>
              </a:rPr>
              <a:t>measure </a:t>
            </a:r>
            <a:r>
              <a:rPr lang="en-US" sz="2000" dirty="0" smtClean="0">
                <a:cs typeface="Andalus" pitchFamily="18" charset="-78"/>
              </a:rPr>
              <a:t> </a:t>
            </a:r>
            <a:r>
              <a:rPr lang="en-US" sz="2000" b="1" dirty="0" smtClean="0">
                <a:cs typeface="Andalus" pitchFamily="18" charset="-78"/>
              </a:rPr>
              <a:t>Impact </a:t>
            </a:r>
            <a:r>
              <a:rPr lang="en-US" sz="2000" b="1" dirty="0" smtClean="0">
                <a:cs typeface="Andalus" pitchFamily="18" charset="-78"/>
              </a:rPr>
              <a:t>energy </a:t>
            </a:r>
            <a:r>
              <a:rPr lang="en-US" sz="2000" dirty="0" smtClean="0">
                <a:cs typeface="Andalus" pitchFamily="18" charset="-78"/>
              </a:rPr>
              <a:t>- the energy required to break </a:t>
            </a:r>
            <a:r>
              <a:rPr lang="en-US" sz="2000" dirty="0" smtClean="0">
                <a:cs typeface="Andalus" pitchFamily="18" charset="-78"/>
              </a:rPr>
              <a:t>a standard </a:t>
            </a:r>
            <a:r>
              <a:rPr lang="en-US" sz="2000" dirty="0" smtClean="0">
                <a:cs typeface="Andalus" pitchFamily="18" charset="-78"/>
              </a:rPr>
              <a:t>sized sample with a sudden, sharp load</a:t>
            </a:r>
            <a:r>
              <a:rPr lang="en-US" sz="2000" dirty="0" smtClean="0">
                <a:cs typeface="Andalus" pitchFamily="18" charset="-78"/>
              </a:rPr>
              <a:t>. </a:t>
            </a:r>
            <a:r>
              <a:rPr lang="en-US" sz="2000" dirty="0" smtClean="0">
                <a:cs typeface="Andalus" pitchFamily="18" charset="-78"/>
              </a:rPr>
              <a:t>Joule is the unit used in measure the impact energy</a:t>
            </a:r>
          </a:p>
          <a:p>
            <a:pPr marL="457200" indent="-457200" algn="just">
              <a:buFont typeface="+mj-lt"/>
              <a:buAutoNum type="arabicPeriod"/>
            </a:pPr>
            <a:r>
              <a:rPr lang="en-US" sz="2000" dirty="0" smtClean="0">
                <a:cs typeface="Andalus" pitchFamily="18" charset="-78"/>
              </a:rPr>
              <a:t>To </a:t>
            </a:r>
            <a:r>
              <a:rPr lang="en-US" sz="2000" dirty="0" smtClean="0">
                <a:cs typeface="Andalus" pitchFamily="18" charset="-78"/>
              </a:rPr>
              <a:t>Find </a:t>
            </a:r>
            <a:r>
              <a:rPr lang="en-US" sz="2000" b="1" dirty="0" smtClean="0">
                <a:cs typeface="Andalus" pitchFamily="18" charset="-78"/>
              </a:rPr>
              <a:t>Toughness</a:t>
            </a:r>
            <a:r>
              <a:rPr lang="en-US" sz="2000" dirty="0" smtClean="0">
                <a:cs typeface="Andalus" pitchFamily="18" charset="-78"/>
              </a:rPr>
              <a:t> </a:t>
            </a:r>
            <a:r>
              <a:rPr lang="en-US" sz="2000" dirty="0" smtClean="0">
                <a:cs typeface="Andalus" pitchFamily="18" charset="-78"/>
              </a:rPr>
              <a:t>- the impact test is used to find a </a:t>
            </a:r>
            <a:r>
              <a:rPr lang="en-US" sz="2000" dirty="0" smtClean="0">
                <a:cs typeface="Andalus" pitchFamily="18" charset="-78"/>
              </a:rPr>
              <a:t>material‘s toughness </a:t>
            </a:r>
            <a:r>
              <a:rPr lang="en-US" sz="2000" dirty="0" smtClean="0">
                <a:cs typeface="Andalus" pitchFamily="18" charset="-78"/>
              </a:rPr>
              <a:t>, it's ability to absorb energy without breaking</a:t>
            </a:r>
            <a:r>
              <a:rPr lang="en-US" sz="2000" dirty="0" smtClean="0">
                <a:cs typeface="Andalus" pitchFamily="18" charset="-78"/>
              </a:rPr>
              <a:t>. </a:t>
            </a:r>
            <a:r>
              <a:rPr lang="en-US" sz="2000" dirty="0" smtClean="0">
                <a:cs typeface="Andalus" pitchFamily="18" charset="-78"/>
              </a:rPr>
              <a:t>Or the material's resistance to fracture when stressed</a:t>
            </a:r>
          </a:p>
          <a:p>
            <a:pPr marL="457200" indent="-457200" algn="just">
              <a:buFont typeface="+mj-lt"/>
              <a:buAutoNum type="arabicPeriod"/>
            </a:pPr>
            <a:r>
              <a:rPr lang="en-US" sz="2000" dirty="0" smtClean="0">
                <a:cs typeface="Andalus" pitchFamily="18" charset="-78"/>
              </a:rPr>
              <a:t>To </a:t>
            </a:r>
            <a:r>
              <a:rPr lang="en-US" sz="2000" dirty="0" smtClean="0">
                <a:cs typeface="Andalus" pitchFamily="18" charset="-78"/>
              </a:rPr>
              <a:t>determine </a:t>
            </a:r>
            <a:r>
              <a:rPr lang="en-US" sz="2000" dirty="0" smtClean="0">
                <a:cs typeface="Andalus" pitchFamily="18" charset="-78"/>
              </a:rPr>
              <a:t>the </a:t>
            </a:r>
            <a:r>
              <a:rPr lang="en-US" sz="2000" dirty="0" smtClean="0">
                <a:cs typeface="Andalus" pitchFamily="18" charset="-78"/>
              </a:rPr>
              <a:t>tendency of a material in </a:t>
            </a:r>
            <a:r>
              <a:rPr lang="en-US" sz="2000" b="1" dirty="0" smtClean="0">
                <a:cs typeface="Andalus" pitchFamily="18" charset="-78"/>
              </a:rPr>
              <a:t>a brittle manner </a:t>
            </a:r>
            <a:r>
              <a:rPr lang="en-US" sz="2000" dirty="0" smtClean="0">
                <a:cs typeface="Andalus" pitchFamily="18" charset="-78"/>
              </a:rPr>
              <a:t>.</a:t>
            </a:r>
            <a:r>
              <a:rPr lang="en-US" sz="2000" dirty="0" smtClean="0">
                <a:cs typeface="Andalus" pitchFamily="18" charset="-78"/>
              </a:rPr>
              <a:t>It detects </a:t>
            </a:r>
            <a:r>
              <a:rPr lang="en-US" sz="2000" dirty="0" smtClean="0">
                <a:cs typeface="Andalus" pitchFamily="18" charset="-78"/>
              </a:rPr>
              <a:t>difference between materials which are not in a tension test.</a:t>
            </a:r>
          </a:p>
          <a:p>
            <a:pPr marL="457200" indent="-457200" algn="just"/>
            <a:r>
              <a:rPr lang="en-US" sz="2000" dirty="0" smtClean="0">
                <a:cs typeface="Andalus" pitchFamily="18" charset="-78"/>
              </a:rPr>
              <a:t>These values are important for the selection of materials that will </a:t>
            </a:r>
            <a:r>
              <a:rPr lang="en-US" sz="2000" dirty="0" smtClean="0">
                <a:cs typeface="Andalus" pitchFamily="18" charset="-78"/>
              </a:rPr>
              <a:t>be used </a:t>
            </a:r>
            <a:r>
              <a:rPr lang="en-US" sz="2000" dirty="0" smtClean="0">
                <a:cs typeface="Andalus" pitchFamily="18" charset="-78"/>
              </a:rPr>
              <a:t>in applications that require the material to undergo very </a:t>
            </a:r>
            <a:r>
              <a:rPr lang="en-US" sz="2000" dirty="0" smtClean="0">
                <a:cs typeface="Andalus" pitchFamily="18" charset="-78"/>
              </a:rPr>
              <a:t>rapid loading </a:t>
            </a:r>
            <a:r>
              <a:rPr lang="en-US" sz="2000" dirty="0" smtClean="0">
                <a:cs typeface="Andalus" pitchFamily="18" charset="-78"/>
              </a:rPr>
              <a:t>processes such as in vehicular collisions</a:t>
            </a:r>
            <a:endParaRPr lang="en-US" sz="2000" dirty="0">
              <a:cs typeface="Andalus" pitchFamily="18" charset="-78"/>
            </a:endParaRPr>
          </a:p>
        </p:txBody>
      </p:sp>
      <p:sp>
        <p:nvSpPr>
          <p:cNvPr id="4" name="Rectangle 3"/>
          <p:cNvSpPr/>
          <p:nvPr/>
        </p:nvSpPr>
        <p:spPr>
          <a:xfrm>
            <a:off x="228600" y="5105400"/>
            <a:ext cx="8686800" cy="1323439"/>
          </a:xfrm>
          <a:prstGeom prst="rect">
            <a:avLst/>
          </a:prstGeom>
        </p:spPr>
        <p:txBody>
          <a:bodyPr wrap="square">
            <a:spAutoFit/>
          </a:bodyPr>
          <a:lstStyle/>
          <a:p>
            <a:pPr algn="just"/>
            <a:r>
              <a:rPr lang="en-US" sz="2000" dirty="0" smtClean="0"/>
              <a:t>In an impact test, a notched specimen is fractured by an impact blow, and the energy absorbed during the fracture is measured.</a:t>
            </a:r>
          </a:p>
          <a:p>
            <a:pPr algn="just"/>
            <a:r>
              <a:rPr lang="en-US" sz="2000" dirty="0" smtClean="0"/>
              <a:t>After </a:t>
            </a:r>
            <a:r>
              <a:rPr lang="en-US" sz="2000" dirty="0"/>
              <a:t>breaking the test bar, the pendulum rebounds to a height which decreases as the energy absorbed in fracture increases. </a:t>
            </a:r>
          </a:p>
        </p:txBody>
      </p:sp>
      <p:sp>
        <p:nvSpPr>
          <p:cNvPr id="5" name="Rectangle 4"/>
          <p:cNvSpPr/>
          <p:nvPr/>
        </p:nvSpPr>
        <p:spPr>
          <a:xfrm>
            <a:off x="228600" y="381000"/>
            <a:ext cx="1892056" cy="523220"/>
          </a:xfrm>
          <a:prstGeom prst="rect">
            <a:avLst/>
          </a:prstGeom>
        </p:spPr>
        <p:txBody>
          <a:bodyPr wrap="none">
            <a:spAutoFit/>
          </a:bodyPr>
          <a:lstStyle/>
          <a:p>
            <a:r>
              <a:rPr lang="en-US" sz="2800" b="1" dirty="0" smtClean="0">
                <a:solidFill>
                  <a:srgbClr val="C00000"/>
                </a:solidFill>
              </a:rPr>
              <a:t>Impact Test</a:t>
            </a:r>
            <a:endParaRPr lang="en-US" sz="28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contrast="20000"/>
          </a:blip>
          <a:srcRect l="12299" t="17708" r="12738" b="8333"/>
          <a:stretch>
            <a:fillRect/>
          </a:stretch>
        </p:blipFill>
        <p:spPr bwMode="auto">
          <a:xfrm>
            <a:off x="0" y="914400"/>
            <a:ext cx="8915400" cy="4648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33D72F8-35FF-4457-B4DB-86876A25E9AB}" type="slidenum">
              <a:rPr lang="en-US" smtClean="0"/>
              <a:pPr/>
              <a:t>10</a:t>
            </a:fld>
            <a:endParaRPr lang="en-US"/>
          </a:p>
        </p:txBody>
      </p:sp>
      <p:sp>
        <p:nvSpPr>
          <p:cNvPr id="5" name="Rectangle 4"/>
          <p:cNvSpPr/>
          <p:nvPr/>
        </p:nvSpPr>
        <p:spPr>
          <a:xfrm>
            <a:off x="304800" y="5715000"/>
            <a:ext cx="8610600" cy="707886"/>
          </a:xfrm>
          <a:prstGeom prst="rect">
            <a:avLst/>
          </a:prstGeom>
        </p:spPr>
        <p:txBody>
          <a:bodyPr wrap="square">
            <a:spAutoFit/>
          </a:bodyPr>
          <a:lstStyle/>
          <a:p>
            <a:r>
              <a:rPr lang="en-US" sz="2000" b="1" dirty="0" smtClean="0">
                <a:solidFill>
                  <a:srgbClr val="FF0000"/>
                </a:solidFill>
              </a:rPr>
              <a:t>Cleavage</a:t>
            </a:r>
            <a:r>
              <a:rPr lang="en-AU" sz="2000" dirty="0" smtClean="0"/>
              <a:t> : The tendency of certain minerals to break along distinct planes in their crystal structures where the bonds are weakest </a:t>
            </a:r>
            <a:endParaRPr lang="en-AU" sz="2000" dirty="0"/>
          </a:p>
        </p:txBody>
      </p:sp>
      <p:sp>
        <p:nvSpPr>
          <p:cNvPr id="6" name="Rectangle 5"/>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4056" t="12500" r="13909" b="10417"/>
          <a:stretch>
            <a:fillRect/>
          </a:stretch>
        </p:blipFill>
        <p:spPr bwMode="auto">
          <a:xfrm>
            <a:off x="304800" y="685800"/>
            <a:ext cx="8534400" cy="5562600"/>
          </a:xfrm>
          <a:prstGeom prst="rect">
            <a:avLst/>
          </a:prstGeom>
          <a:noFill/>
          <a:ln w="9525">
            <a:noFill/>
            <a:miter lim="800000"/>
            <a:headEnd/>
            <a:tailEnd/>
          </a:ln>
        </p:spPr>
      </p:pic>
      <p:sp>
        <p:nvSpPr>
          <p:cNvPr id="3" name="TextBox 2"/>
          <p:cNvSpPr txBox="1"/>
          <p:nvPr/>
        </p:nvSpPr>
        <p:spPr>
          <a:xfrm>
            <a:off x="2743200" y="6324600"/>
            <a:ext cx="5486400" cy="369332"/>
          </a:xfrm>
          <a:prstGeom prst="rect">
            <a:avLst/>
          </a:prstGeom>
          <a:noFill/>
        </p:spPr>
        <p:txBody>
          <a:bodyPr wrap="square" rtlCol="0">
            <a:spAutoFit/>
          </a:bodyPr>
          <a:lstStyle/>
          <a:p>
            <a:r>
              <a:rPr lang="en-US" b="1" dirty="0" smtClean="0"/>
              <a:t>Figure 3</a:t>
            </a:r>
            <a:r>
              <a:rPr lang="en-US" dirty="0" smtClean="0"/>
              <a:t>:  Fracture surfaces at different temperatures</a:t>
            </a:r>
            <a:endParaRPr lang="en-US" dirty="0"/>
          </a:p>
        </p:txBody>
      </p:sp>
      <p:sp>
        <p:nvSpPr>
          <p:cNvPr id="4" name="Slide Number Placeholder 3"/>
          <p:cNvSpPr>
            <a:spLocks noGrp="1"/>
          </p:cNvSpPr>
          <p:nvPr>
            <p:ph type="sldNum" sz="quarter" idx="12"/>
          </p:nvPr>
        </p:nvSpPr>
        <p:spPr/>
        <p:txBody>
          <a:bodyPr/>
          <a:lstStyle/>
          <a:p>
            <a:fld id="{A33D72F8-35FF-4457-B4DB-86876A25E9AB}" type="slidenum">
              <a:rPr lang="en-US" smtClean="0"/>
              <a:pPr/>
              <a:t>11</a:t>
            </a:fld>
            <a:endParaRPr lang="en-US"/>
          </a:p>
        </p:txBody>
      </p:sp>
      <p:sp>
        <p:nvSpPr>
          <p:cNvPr id="5" name="Rectangle 4"/>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lum contrast="20000"/>
          </a:blip>
          <a:srcRect l="14641" t="17708" r="18009" b="11458"/>
          <a:stretch>
            <a:fillRect/>
          </a:stretch>
        </p:blipFill>
        <p:spPr bwMode="auto">
          <a:xfrm>
            <a:off x="381000" y="762000"/>
            <a:ext cx="6185647" cy="2286000"/>
          </a:xfrm>
          <a:prstGeom prst="rect">
            <a:avLst/>
          </a:prstGeom>
          <a:noFill/>
          <a:ln w="9525">
            <a:noFill/>
            <a:miter lim="800000"/>
            <a:headEnd/>
            <a:tailEnd/>
          </a:ln>
        </p:spPr>
      </p:pic>
      <p:sp>
        <p:nvSpPr>
          <p:cNvPr id="3" name="TextBox 2"/>
          <p:cNvSpPr txBox="1"/>
          <p:nvPr/>
        </p:nvSpPr>
        <p:spPr>
          <a:xfrm>
            <a:off x="381000" y="533400"/>
            <a:ext cx="6629400" cy="400110"/>
          </a:xfrm>
          <a:prstGeom prst="rect">
            <a:avLst/>
          </a:prstGeom>
          <a:noFill/>
        </p:spPr>
        <p:txBody>
          <a:bodyPr wrap="square" rtlCol="0">
            <a:spAutoFit/>
          </a:bodyPr>
          <a:lstStyle/>
          <a:p>
            <a:r>
              <a:rPr lang="en-US" sz="2000" b="1" dirty="0" smtClean="0"/>
              <a:t>Effect Of Variables On Impact Energy</a:t>
            </a:r>
            <a:endParaRPr lang="en-US" sz="2000" b="1" dirty="0"/>
          </a:p>
        </p:txBody>
      </p:sp>
      <p:pic>
        <p:nvPicPr>
          <p:cNvPr id="5" name="Picture 2"/>
          <p:cNvPicPr>
            <a:picLocks noChangeAspect="1" noChangeArrowheads="1"/>
          </p:cNvPicPr>
          <p:nvPr/>
        </p:nvPicPr>
        <p:blipFill>
          <a:blip r:embed="rId3" cstate="print"/>
          <a:srcRect l="14056" t="11458" r="19180" b="19364"/>
          <a:stretch>
            <a:fillRect/>
          </a:stretch>
        </p:blipFill>
        <p:spPr bwMode="auto">
          <a:xfrm>
            <a:off x="0" y="3352800"/>
            <a:ext cx="5791200" cy="3505200"/>
          </a:xfrm>
          <a:prstGeom prst="rect">
            <a:avLst/>
          </a:prstGeom>
          <a:noFill/>
          <a:ln w="9525">
            <a:noFill/>
            <a:miter lim="800000"/>
            <a:headEnd/>
            <a:tailEnd/>
          </a:ln>
        </p:spPr>
      </p:pic>
      <p:sp>
        <p:nvSpPr>
          <p:cNvPr id="6" name="Rectangle 5"/>
          <p:cNvSpPr/>
          <p:nvPr/>
        </p:nvSpPr>
        <p:spPr>
          <a:xfrm>
            <a:off x="304800" y="3124200"/>
            <a:ext cx="8839200" cy="400110"/>
          </a:xfrm>
          <a:prstGeom prst="rect">
            <a:avLst/>
          </a:prstGeom>
        </p:spPr>
        <p:txBody>
          <a:bodyPr wrap="square">
            <a:spAutoFit/>
          </a:bodyPr>
          <a:lstStyle/>
          <a:p>
            <a:r>
              <a:rPr lang="en-GB" sz="2000" b="1" dirty="0"/>
              <a:t>Metallurgical Factors Affecting Transition Temperature</a:t>
            </a:r>
            <a:endParaRPr lang="en-US" sz="2000" b="1" dirty="0"/>
          </a:p>
        </p:txBody>
      </p:sp>
      <p:sp>
        <p:nvSpPr>
          <p:cNvPr id="7" name="Slide Number Placeholder 6"/>
          <p:cNvSpPr>
            <a:spLocks noGrp="1"/>
          </p:cNvSpPr>
          <p:nvPr>
            <p:ph type="sldNum" sz="quarter" idx="12"/>
          </p:nvPr>
        </p:nvSpPr>
        <p:spPr/>
        <p:txBody>
          <a:bodyPr/>
          <a:lstStyle/>
          <a:p>
            <a:fld id="{A33D72F8-35FF-4457-B4DB-86876A25E9AB}" type="slidenum">
              <a:rPr lang="en-US" smtClean="0"/>
              <a:pPr/>
              <a:t>12</a:t>
            </a:fld>
            <a:endParaRPr lang="en-US"/>
          </a:p>
        </p:txBody>
      </p:sp>
      <p:sp>
        <p:nvSpPr>
          <p:cNvPr id="8" name="Rectangle 7"/>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D72F8-35FF-4457-B4DB-86876A25E9AB}" type="slidenum">
              <a:rPr lang="en-US" smtClean="0"/>
              <a:pPr/>
              <a:t>13</a:t>
            </a:fld>
            <a:endParaRPr lang="en-US"/>
          </a:p>
        </p:txBody>
      </p:sp>
      <p:pic>
        <p:nvPicPr>
          <p:cNvPr id="3" name="Picture 2" descr="AABFUYS0"/>
          <p:cNvPicPr>
            <a:picLocks noChangeAspect="1" noChangeArrowheads="1"/>
          </p:cNvPicPr>
          <p:nvPr/>
        </p:nvPicPr>
        <p:blipFill>
          <a:blip r:embed="rId2" cstate="print"/>
          <a:srcRect l="10451" t="15231" r="10432" b="40180"/>
          <a:stretch>
            <a:fillRect/>
          </a:stretch>
        </p:blipFill>
        <p:spPr bwMode="auto">
          <a:xfrm>
            <a:off x="165100" y="755650"/>
            <a:ext cx="8834438" cy="4273550"/>
          </a:xfrm>
          <a:prstGeom prst="rect">
            <a:avLst/>
          </a:prstGeom>
          <a:noFill/>
        </p:spPr>
      </p:pic>
      <p:sp>
        <p:nvSpPr>
          <p:cNvPr id="4" name="Rectangle 3"/>
          <p:cNvSpPr/>
          <p:nvPr/>
        </p:nvSpPr>
        <p:spPr>
          <a:xfrm>
            <a:off x="228600" y="228600"/>
            <a:ext cx="8915400" cy="369332"/>
          </a:xfrm>
          <a:prstGeom prst="rect">
            <a:avLst/>
          </a:prstGeom>
        </p:spPr>
        <p:txBody>
          <a:bodyPr wrap="square">
            <a:spAutoFit/>
          </a:bodyPr>
          <a:lstStyle/>
          <a:p>
            <a:r>
              <a:rPr lang="en-US" dirty="0" smtClean="0"/>
              <a:t>Alloying usually shifts the ductile-to-brittle transition temperature</a:t>
            </a:r>
            <a:endParaRPr lang="en-US" dirty="0"/>
          </a:p>
        </p:txBody>
      </p:sp>
      <p:sp>
        <p:nvSpPr>
          <p:cNvPr id="5" name="Rectangle 4"/>
          <p:cNvSpPr/>
          <p:nvPr/>
        </p:nvSpPr>
        <p:spPr>
          <a:xfrm>
            <a:off x="914400" y="4953000"/>
            <a:ext cx="3200400" cy="646331"/>
          </a:xfrm>
          <a:prstGeom prst="rect">
            <a:avLst/>
          </a:prstGeom>
        </p:spPr>
        <p:txBody>
          <a:bodyPr wrap="square">
            <a:spAutoFit/>
          </a:bodyPr>
          <a:lstStyle/>
          <a:p>
            <a:pPr algn="ctr">
              <a:spcBef>
                <a:spcPct val="50000"/>
              </a:spcBef>
            </a:pPr>
            <a:r>
              <a:rPr lang="en-US" dirty="0" smtClean="0"/>
              <a:t>Carbon content increases the brittleness </a:t>
            </a:r>
            <a:endParaRPr lang="en-US" dirty="0"/>
          </a:p>
        </p:txBody>
      </p:sp>
      <p:sp>
        <p:nvSpPr>
          <p:cNvPr id="6" name="Rectangle 5"/>
          <p:cNvSpPr/>
          <p:nvPr/>
        </p:nvSpPr>
        <p:spPr>
          <a:xfrm>
            <a:off x="5257800" y="5105400"/>
            <a:ext cx="3200400" cy="646331"/>
          </a:xfrm>
          <a:prstGeom prst="rect">
            <a:avLst/>
          </a:prstGeom>
        </p:spPr>
        <p:txBody>
          <a:bodyPr wrap="square">
            <a:spAutoFit/>
          </a:bodyPr>
          <a:lstStyle/>
          <a:p>
            <a:pPr algn="ctr">
              <a:spcBef>
                <a:spcPct val="50000"/>
              </a:spcBef>
            </a:pPr>
            <a:r>
              <a:rPr lang="en-US" dirty="0" smtClean="0"/>
              <a:t>Manganese </a:t>
            </a:r>
            <a:r>
              <a:rPr lang="en-US" dirty="0" smtClean="0"/>
              <a:t>content </a:t>
            </a:r>
            <a:r>
              <a:rPr lang="en-US" dirty="0" smtClean="0"/>
              <a:t>decreases </a:t>
            </a:r>
            <a:r>
              <a:rPr lang="en-US" dirty="0" smtClean="0"/>
              <a:t>the brittleness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e28_024"/>
          <p:cNvPicPr>
            <a:picLocks noGrp="1" noChangeAspect="1" noChangeArrowheads="1"/>
          </p:cNvPicPr>
          <p:nvPr>
            <p:ph idx="1"/>
          </p:nvPr>
        </p:nvPicPr>
        <p:blipFill>
          <a:blip r:embed="rId2" cstate="print"/>
          <a:srcRect b="11538"/>
          <a:stretch>
            <a:fillRect/>
          </a:stretch>
        </p:blipFill>
        <p:spPr>
          <a:xfrm>
            <a:off x="685800" y="914400"/>
            <a:ext cx="4190999" cy="3048000"/>
          </a:xfrm>
          <a:noFill/>
        </p:spPr>
      </p:pic>
      <p:pic>
        <p:nvPicPr>
          <p:cNvPr id="13315" name="Picture 4" descr="http://www.deeshaimpex.com/images/digital_tensile_impact_test.jpg"/>
          <p:cNvPicPr>
            <a:picLocks noChangeAspect="1" noChangeArrowheads="1"/>
          </p:cNvPicPr>
          <p:nvPr/>
        </p:nvPicPr>
        <p:blipFill>
          <a:blip r:embed="rId3" cstate="print"/>
          <a:srcRect/>
          <a:stretch>
            <a:fillRect/>
          </a:stretch>
        </p:blipFill>
        <p:spPr bwMode="auto">
          <a:xfrm>
            <a:off x="5486400" y="1066800"/>
            <a:ext cx="3048000" cy="2743200"/>
          </a:xfrm>
          <a:prstGeom prst="rect">
            <a:avLst/>
          </a:prstGeom>
          <a:noFill/>
          <a:ln w="9525">
            <a:noFill/>
            <a:miter lim="800000"/>
            <a:headEnd/>
            <a:tailEnd/>
          </a:ln>
        </p:spPr>
      </p:pic>
      <p:sp>
        <p:nvSpPr>
          <p:cNvPr id="8" name="Rectangle 7"/>
          <p:cNvSpPr/>
          <p:nvPr/>
        </p:nvSpPr>
        <p:spPr>
          <a:xfrm>
            <a:off x="152400" y="4114800"/>
            <a:ext cx="8991600" cy="707886"/>
          </a:xfrm>
          <a:prstGeom prst="rect">
            <a:avLst/>
          </a:prstGeom>
        </p:spPr>
        <p:txBody>
          <a:bodyPr wrap="square">
            <a:spAutoFit/>
          </a:bodyPr>
          <a:lstStyle/>
          <a:p>
            <a:pPr lvl="0" algn="just" eaLnBrk="0" fontAlgn="base" hangingPunct="0">
              <a:spcBef>
                <a:spcPct val="0"/>
              </a:spcBef>
              <a:spcAft>
                <a:spcPct val="0"/>
              </a:spcAft>
            </a:pPr>
            <a:r>
              <a:rPr kumimoji="0" lang="en-GB" sz="2000" b="1" i="0" u="none" strike="noStrike" cap="none" normalizeH="0" baseline="0" dirty="0" smtClean="0">
                <a:ln>
                  <a:noFill/>
                </a:ln>
                <a:effectLst/>
                <a:ea typeface="Times New Roman" pitchFamily="18" charset="0"/>
                <a:cs typeface="Times New Roman" pitchFamily="18" charset="0"/>
              </a:rPr>
              <a:t>Notch </a:t>
            </a:r>
            <a:r>
              <a:rPr kumimoji="0" lang="en-GB" sz="2000" b="1" i="0" u="none" strike="noStrike" cap="none" normalizeH="0" baseline="0" dirty="0" smtClean="0">
                <a:ln>
                  <a:noFill/>
                </a:ln>
                <a:effectLst/>
                <a:ea typeface="Times New Roman" pitchFamily="18" charset="0"/>
                <a:cs typeface="Times New Roman" pitchFamily="18" charset="0"/>
              </a:rPr>
              <a:t>toughness:</a:t>
            </a:r>
            <a:r>
              <a:rPr kumimoji="0" lang="en-GB" sz="2000" b="0" i="0" u="none" strike="noStrike" cap="none" normalizeH="0" baseline="0" dirty="0" smtClean="0">
                <a:ln>
                  <a:noFill/>
                </a:ln>
                <a:effectLst/>
                <a:ea typeface="Calibri" pitchFamily="34" charset="0"/>
                <a:cs typeface="Times New Roman" pitchFamily="18" charset="0"/>
              </a:rPr>
              <a:t> </a:t>
            </a:r>
            <a:r>
              <a:rPr kumimoji="0" lang="en-GB" sz="2000" b="0" i="0" u="none" strike="noStrike" cap="none" normalizeH="0" baseline="0" dirty="0" smtClean="0">
                <a:ln>
                  <a:noFill/>
                </a:ln>
                <a:solidFill>
                  <a:srgbClr val="000000"/>
                </a:solidFill>
                <a:effectLst/>
                <a:ea typeface="Calibri" pitchFamily="34" charset="0"/>
                <a:cs typeface="Times New Roman" pitchFamily="18" charset="0"/>
              </a:rPr>
              <a:t>represents the ability of a material to absorb energy usually determined under impact loading in the presence of a notch.</a:t>
            </a:r>
          </a:p>
        </p:txBody>
      </p:sp>
      <p:sp>
        <p:nvSpPr>
          <p:cNvPr id="9" name="Slide Number Placeholder 8"/>
          <p:cNvSpPr>
            <a:spLocks noGrp="1"/>
          </p:cNvSpPr>
          <p:nvPr>
            <p:ph type="sldNum" sz="quarter" idx="12"/>
          </p:nvPr>
        </p:nvSpPr>
        <p:spPr/>
        <p:txBody>
          <a:bodyPr/>
          <a:lstStyle/>
          <a:p>
            <a:fld id="{A33D72F8-35FF-4457-B4DB-86876A25E9AB}" type="slidenum">
              <a:rPr lang="en-US" smtClean="0"/>
              <a:pPr/>
              <a:t>2</a:t>
            </a:fld>
            <a:endParaRPr lang="en-US"/>
          </a:p>
        </p:txBody>
      </p:sp>
      <p:sp>
        <p:nvSpPr>
          <p:cNvPr id="10" name="Rectangle 9"/>
          <p:cNvSpPr/>
          <p:nvPr/>
        </p:nvSpPr>
        <p:spPr>
          <a:xfrm>
            <a:off x="0" y="0"/>
            <a:ext cx="2895600" cy="369332"/>
          </a:xfrm>
          <a:prstGeom prst="rect">
            <a:avLst/>
          </a:prstGeom>
          <a:noFill/>
        </p:spPr>
        <p:txBody>
          <a:bodyPr wrap="square" lIns="91440" tIns="45720" rIns="91440" bIns="45720">
            <a:spAutoFit/>
          </a:bodyPr>
          <a:lstStyle/>
          <a:p>
            <a:pPr algn="ctr"/>
            <a:r>
              <a:rPr lang="en-US"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1" name="Picture 10" descr="Charpy Impact test Specimen before Test"/>
          <p:cNvPicPr>
            <a:picLocks noChangeAspect="1" noChangeArrowheads="1"/>
          </p:cNvPicPr>
          <p:nvPr/>
        </p:nvPicPr>
        <p:blipFill>
          <a:blip r:embed="rId4" cstate="print"/>
          <a:srcRect/>
          <a:stretch>
            <a:fillRect/>
          </a:stretch>
        </p:blipFill>
        <p:spPr bwMode="auto">
          <a:xfrm>
            <a:off x="3276600" y="5334000"/>
            <a:ext cx="2843899" cy="1295400"/>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228600" y="533400"/>
            <a:ext cx="4572000" cy="954107"/>
          </a:xfrm>
          <a:prstGeom prst="rect">
            <a:avLst/>
          </a:prstGeom>
        </p:spPr>
        <p:txBody>
          <a:bodyPr>
            <a:spAutoFit/>
          </a:bodyPr>
          <a:lstStyle/>
          <a:p>
            <a:r>
              <a:rPr lang="en-US" sz="2000" b="1" dirty="0" smtClean="0">
                <a:solidFill>
                  <a:srgbClr val="FF0000"/>
                </a:solidFill>
              </a:rPr>
              <a:t>Types </a:t>
            </a:r>
            <a:r>
              <a:rPr lang="en-US" sz="2000" b="1" dirty="0">
                <a:solidFill>
                  <a:srgbClr val="FF0000"/>
                </a:solidFill>
              </a:rPr>
              <a:t>of impact test: </a:t>
            </a:r>
          </a:p>
          <a:p>
            <a:r>
              <a:rPr lang="en-US" dirty="0"/>
              <a:t>a</a:t>
            </a:r>
            <a:r>
              <a:rPr lang="en-US" dirty="0" smtClean="0"/>
              <a:t>) Charpy </a:t>
            </a:r>
            <a:r>
              <a:rPr lang="en-US" dirty="0"/>
              <a:t>impact test </a:t>
            </a:r>
          </a:p>
          <a:p>
            <a:r>
              <a:rPr lang="en-US" dirty="0"/>
              <a:t>b</a:t>
            </a:r>
            <a:r>
              <a:rPr lang="en-US" dirty="0" smtClean="0"/>
              <a:t>) Izod </a:t>
            </a:r>
            <a:r>
              <a:rPr lang="en-US" dirty="0"/>
              <a:t>impact test </a:t>
            </a:r>
          </a:p>
        </p:txBody>
      </p:sp>
      <p:sp>
        <p:nvSpPr>
          <p:cNvPr id="7" name="Rectangle 2"/>
          <p:cNvSpPr>
            <a:spLocks noGrp="1" noChangeArrowheads="1"/>
          </p:cNvSpPr>
          <p:nvPr>
            <p:ph type="title"/>
          </p:nvPr>
        </p:nvSpPr>
        <p:spPr>
          <a:xfrm>
            <a:off x="228600" y="1524000"/>
            <a:ext cx="3810000" cy="457200"/>
          </a:xfrm>
        </p:spPr>
        <p:txBody>
          <a:bodyPr>
            <a:normAutofit/>
          </a:bodyPr>
          <a:lstStyle/>
          <a:p>
            <a:pPr algn="l" eaLnBrk="1" hangingPunct="1"/>
            <a:r>
              <a:rPr lang="en-US" sz="2000" b="1" dirty="0" err="1" smtClean="0"/>
              <a:t>Charpy</a:t>
            </a:r>
            <a:r>
              <a:rPr lang="en-US" sz="2000" b="1" dirty="0" smtClean="0"/>
              <a:t> impact test</a:t>
            </a:r>
            <a:endParaRPr lang="en-US" sz="2000" b="1" dirty="0" smtClean="0"/>
          </a:p>
        </p:txBody>
      </p:sp>
      <p:sp>
        <p:nvSpPr>
          <p:cNvPr id="9" name="Rectangle 4"/>
          <p:cNvSpPr txBox="1">
            <a:spLocks noChangeArrowheads="1"/>
          </p:cNvSpPr>
          <p:nvPr/>
        </p:nvSpPr>
        <p:spPr>
          <a:xfrm>
            <a:off x="304800" y="1905000"/>
            <a:ext cx="5029200" cy="1676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Strikes form higher position with 300 Joules.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Test specimen is held horizontally.</a:t>
            </a:r>
          </a:p>
          <a:p>
            <a:pPr algn="just">
              <a:buFont typeface="Wingdings" pitchFamily="2" charset="2"/>
              <a:buChar char="§"/>
            </a:pPr>
            <a:r>
              <a:rPr lang="en-US" dirty="0" smtClean="0"/>
              <a:t>The </a:t>
            </a:r>
            <a:r>
              <a:rPr lang="en-US" dirty="0" err="1" smtClean="0"/>
              <a:t>Charpy</a:t>
            </a:r>
            <a:r>
              <a:rPr lang="en-US" dirty="0" smtClean="0"/>
              <a:t> test sample has </a:t>
            </a:r>
            <a:r>
              <a:rPr lang="en-US" dirty="0" smtClean="0"/>
              <a:t>10x10x55 mm</a:t>
            </a:r>
            <a:r>
              <a:rPr lang="en-US" baseline="30000" dirty="0" smtClean="0"/>
              <a:t>3 </a:t>
            </a:r>
            <a:r>
              <a:rPr lang="en-US" dirty="0" smtClean="0"/>
              <a:t>dimensions, a 45</a:t>
            </a:r>
            <a:r>
              <a:rPr lang="en-US" baseline="30000" dirty="0" smtClean="0"/>
              <a:t>o</a:t>
            </a:r>
            <a:r>
              <a:rPr lang="en-US" dirty="0" smtClean="0"/>
              <a:t> V notch of 2 mm depth and a 0.25 </a:t>
            </a:r>
            <a:r>
              <a:rPr lang="en-US" dirty="0" smtClean="0"/>
              <a:t>mm</a:t>
            </a:r>
          </a:p>
          <a:p>
            <a:pPr lvl="0" algn="just">
              <a:buFont typeface="Wingdings" pitchFamily="2" charset="2"/>
              <a:buChar char="§"/>
            </a:pPr>
            <a:r>
              <a:rPr lang="en-US" dirty="0" smtClean="0"/>
              <a:t>Notch </a:t>
            </a:r>
            <a:r>
              <a:rPr lang="en-US" dirty="0" smtClean="0"/>
              <a:t>faces away from striker.</a:t>
            </a:r>
          </a:p>
          <a:p>
            <a:pPr algn="just"/>
            <a:r>
              <a:rPr lang="en-US" dirty="0" smtClean="0"/>
              <a:t> </a:t>
            </a:r>
          </a:p>
        </p:txBody>
      </p:sp>
      <p:sp>
        <p:nvSpPr>
          <p:cNvPr id="13" name="Slide Number Placeholder 12"/>
          <p:cNvSpPr>
            <a:spLocks noGrp="1"/>
          </p:cNvSpPr>
          <p:nvPr>
            <p:ph type="sldNum" sz="quarter" idx="12"/>
          </p:nvPr>
        </p:nvSpPr>
        <p:spPr/>
        <p:txBody>
          <a:bodyPr/>
          <a:lstStyle/>
          <a:p>
            <a:fld id="{A33D72F8-35FF-4457-B4DB-86876A25E9AB}" type="slidenum">
              <a:rPr lang="en-US" smtClean="0"/>
              <a:pPr/>
              <a:t>3</a:t>
            </a:fld>
            <a:endParaRPr lang="en-US"/>
          </a:p>
        </p:txBody>
      </p:sp>
      <p:sp>
        <p:nvSpPr>
          <p:cNvPr id="14" name="Rectangle 13"/>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026" name="Picture 2"/>
          <p:cNvPicPr>
            <a:picLocks noChangeAspect="1" noChangeArrowheads="1"/>
          </p:cNvPicPr>
          <p:nvPr/>
        </p:nvPicPr>
        <p:blipFill>
          <a:blip r:embed="rId2" cstate="print"/>
          <a:srcRect t="18286" r="41463" b="17714"/>
          <a:stretch>
            <a:fillRect/>
          </a:stretch>
        </p:blipFill>
        <p:spPr bwMode="auto">
          <a:xfrm>
            <a:off x="5486400" y="381000"/>
            <a:ext cx="2516505" cy="1295400"/>
          </a:xfrm>
          <a:prstGeom prst="rect">
            <a:avLst/>
          </a:prstGeom>
          <a:noFill/>
          <a:ln w="9525">
            <a:noFill/>
            <a:miter lim="800000"/>
            <a:headEnd/>
            <a:tailEnd/>
          </a:ln>
        </p:spPr>
      </p:pic>
      <p:sp>
        <p:nvSpPr>
          <p:cNvPr id="20" name="Rectangle 4"/>
          <p:cNvSpPr txBox="1">
            <a:spLocks noChangeArrowheads="1"/>
          </p:cNvSpPr>
          <p:nvPr/>
        </p:nvSpPr>
        <p:spPr>
          <a:xfrm>
            <a:off x="381000" y="3810000"/>
            <a:ext cx="1752600" cy="4572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Izod</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 test</a:t>
            </a:r>
          </a:p>
        </p:txBody>
      </p:sp>
      <p:sp>
        <p:nvSpPr>
          <p:cNvPr id="21" name="Rectangle 5"/>
          <p:cNvSpPr txBox="1">
            <a:spLocks noChangeArrowheads="1"/>
          </p:cNvSpPr>
          <p:nvPr/>
        </p:nvSpPr>
        <p:spPr>
          <a:xfrm>
            <a:off x="457200" y="4343400"/>
            <a:ext cx="5410200" cy="1828800"/>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Strikes at 167 Joules.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Test specimen is held vertically.</a:t>
            </a:r>
          </a:p>
          <a:p>
            <a:pPr algn="just">
              <a:buFont typeface="Wingdings" pitchFamily="2" charset="2"/>
              <a:buChar char="§"/>
            </a:pPr>
            <a:r>
              <a:rPr lang="en-US" dirty="0" smtClean="0"/>
              <a:t>The Standard Size of I </a:t>
            </a:r>
            <a:r>
              <a:rPr lang="en-US" dirty="0" err="1" smtClean="0"/>
              <a:t>zod</a:t>
            </a:r>
            <a:r>
              <a:rPr lang="en-US" dirty="0" smtClean="0"/>
              <a:t> Impact </a:t>
            </a:r>
            <a:r>
              <a:rPr lang="en-US" dirty="0" smtClean="0"/>
              <a:t>test Specimen is (64mm </a:t>
            </a:r>
            <a:r>
              <a:rPr lang="en-US" dirty="0" smtClean="0"/>
              <a:t>x 12.7mm </a:t>
            </a:r>
            <a:r>
              <a:rPr lang="en-US" dirty="0" smtClean="0"/>
              <a:t>x 3.2mm) . The V </a:t>
            </a:r>
            <a:r>
              <a:rPr lang="en-US" dirty="0" smtClean="0"/>
              <a:t>notch Shaped </a:t>
            </a:r>
            <a:r>
              <a:rPr lang="en-US" dirty="0" smtClean="0"/>
              <a:t>bar is also used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Notch </a:t>
            </a:r>
            <a:r>
              <a:rPr kumimoji="0" lang="en-US" b="0" i="0" u="none" strike="noStrike" kern="1200" cap="none" spc="0" normalizeH="0" baseline="0" noProof="0" dirty="0" smtClean="0">
                <a:ln>
                  <a:noFill/>
                </a:ln>
                <a:solidFill>
                  <a:schemeClr val="tx1"/>
                </a:solidFill>
                <a:effectLst/>
                <a:uLnTx/>
                <a:uFillTx/>
                <a:latin typeface="+mn-lt"/>
                <a:ea typeface="+mn-ea"/>
                <a:cs typeface="+mn-cs"/>
              </a:rPr>
              <a:t>faces striker.</a:t>
            </a:r>
          </a:p>
        </p:txBody>
      </p:sp>
      <p:pic>
        <p:nvPicPr>
          <p:cNvPr id="22" name="Picture 2"/>
          <p:cNvPicPr>
            <a:picLocks noChangeAspect="1" noChangeArrowheads="1"/>
          </p:cNvPicPr>
          <p:nvPr/>
        </p:nvPicPr>
        <p:blipFill>
          <a:blip r:embed="rId2" cstate="print"/>
          <a:srcRect l="63937"/>
          <a:stretch>
            <a:fillRect/>
          </a:stretch>
        </p:blipFill>
        <p:spPr bwMode="auto">
          <a:xfrm>
            <a:off x="6248400" y="4038600"/>
            <a:ext cx="2438400" cy="1371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519924" y="1828800"/>
            <a:ext cx="3418499"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descr="data:image/jpeg;base64,/9j/4AAQSkZJRgABAQAAAQABAAD/2wCEAAkGBhQSEBQUEhQVFRQVFBUUFBUUFxQVFBQVFBUVFBQXFBYXHCYeFxkjGhQUHy8gIycpLCwsFR4xNTAqNSYrLCkBCQoKDgwOGg8PFywcHBwsLCwsLCwpLCwsLCwsLCwsKSwsKSwsLCksLCwsLCwpLCwsLCwsLCwsLCwsLCwsLCksKf/AABEIAMMBAwMBIgACEQEDEQH/xAAbAAABBQEBAAAAAAAAAAAAAAADAAECBAYFB//EAD8QAAEDAgQEBAELAwMDBQAAAAEAAhEDIQQFEjFBUWFxBhMigTIjQlJicpGhscHh8AfR8RQzghVD0hdEU5LC/8QAGAEBAQEBAQAAAAAAAAAAAAAAAAECAwT/xAAcEQEBAQADAQEBAAAAAAAAAAAAARECMUEhUQP/2gAMAwEAAhEDEQA/AAp2lMlKjCRUSm1KJegmSolyG6ormX5NVrH0NMczsrgra04ctR/6eVdE6r8lnMfllSi6HtI68EEAU4QG1EQOUE0k0p0DJJ0lAySdJAyRSSQMknTFAySdMqpJk5TIhKJUimQBKDURnoL0FaoVWeVZqoD2IBJwEyKNlVD0pJEpINGovKkCrGX4Hz6rWAxPFEUC9dLLfDVeufSwgczZejZR4IoUQCRqdzN132Ug0Q0AIYxeU+BqVODVOo9dvuWywmCYxo0AR0WG8U5fjPN1UiSzpuFzsDj8wY4BvmRyIBH4qbWunp9Rqp4rLKdUQ9oKpZHVruE1911pQYPPf6d7uoH/AIn9FisThH0nFr2lpHNe464VPMcnpV2w9o78UTHjDXogK0We+AatKXUvW3l84f3WXMtMEEEcDuiDykhh6mCgdJIJKBJJJIGTJ0kCCYpFMgSSSZAlEqRUCqqDggPRnIL0RWqIL6iNVVWogiEkglCqkAmTplFaQp8O4hwLSQRsQkpUG+pGWjyjx7UpHTV9befELe5VntKu2WOB6cV4zXpeop8LiX0yHMcWnoivdtKgWDksBkf9RCIbiB01D9VucLj2VGhzHAg8kUQlQ1oii5AMvS81OWqDggK3E81ys68LUMSDIDX8HCx9+aukqOtB5hnfhOthiSRqZ9Jv68lx21F7WMQCIcAR1WbzvwFSrS+gRTfvHzT7cETHngepSi5nk9bDO01WEcju09iqraiIMkohyeUDhMQkkgYpJymQMkkUkDFQciFQKKE5BcUZyC8IitVKqvV0UpMJq+AIEoKITlScIShVUEk+lJTRowFPD/EFBSon1BEPiW+ogcUF1LTvurOKkPlV67y65UUIsV7LM3q0DNNxHTgfZUw1SiFaR6HknjxlSG1vk38/mn3WmbVkSLjmvFKtwurk/imthgADrZtpd+h4KK9W8xKVxMo8SUcSAGnS/ix1j7c10yCEBXBDcFHzE+pBBSZWhPplQc1FGqvZUaWVWhzTuCsbnv8ATzd+FMjfyz/+StSp065GyamPIK1N1Nxa9pa4bgiCna9es5jl9HEtiswE8HCzh2KwueeCKtGX0vlae9vjaOo4+yqOGCnVdtRFa9ESSSlPCCJKSlpShBEhRKmUNyAbkF6M5BqNQB1QnrY0kQhVAgOBQRIThqdoKiXlBGCkpSkitCnZuEwT6URdr05gqu+mqJzksdpdsurhqrajZBUaU4smJ5q0+ig1KaCt5cE8kg1FQyFFLTxBhw2haPJvHNSlDK48xm2r549+KzqbTKD1nA46lXbqpODhx5juOCNpXkGHxb6TtVNxaRxaY+/mtpk3jwGG4kaTwqNFj9pvDuFUa5hjZMQmY8ObqaQ5puHNII+9Uquc0WuDHVqYcSAG626iTsIlBcLUMsMorQiAIquERr4RISA6IORmvhGhiZMeXU+m0bn6w4rCZ14Wr4Uy9upnCo27ff6PuvWabhyCKXiCDsdwRY91UseGtqIrXreZ/wCAqVSXYcik/wCiZ8s9uLfaywuYZdVw7tNVhaeE7O6tOxCMm1JkJlREDkDqLlNRLUAnNQ3IrigPQV6oVdz1YqlVTcoI607ExaoxdA/mJk4akqrRBEaEMIrVEcPNaMuQMPWewyD7Lp49nqVXyZWK3HSwmetdZ4gq+Gg3F1mqmFRsFjnUyAT6eKg7b6cquGXVkZhTf8JQ3thWr79J9CyAFbqn0zzVQiFnhvq888RfRgqOm4/gVlsX5KA3hdGFPOMQ4UWgOcG6rtkgG1pGxXa/plhMPqNWq4CtqLaQdAY2wkh30zMCY6Li+IKfyIjmNucFN4baDReDwdblfT+gKej2dzSN07XrzrK/F9XDkNd8pTJ+F0y0GfgduO1x0W4y3OaWI/23eoCSwxrA5xxHUfgg6LaikShtcpNKKICmc9MSoz0REXPQMTRbUaWVWte07tcLfseoVgH7+yZ1+SDEZz4CiX4V08fKeb/8H7HsY7lZKoHMcWvBa4WLXAgjuCvYCqeZZXSxDdNVgdHwuFnt+y7h226K6mPLRVTh67WdeCKtKXUSa1MXgD5Ro6t+d3b9wWbbWVBqjkJynUeOCGVEV6xVV6tVVVeFRCE7kwMJFA2r+SkoykpitMERqGCptKIqY4XCEETMCq7XWWK3BXNQn0pUg9SBUVSqUY2VvDZsWgNcJHPik4KvVoqo7Daoe2WmRyS02XBpVDTcHDYHbmu9Vz6hVLQ1pYYuTsXKoiUSi0HmoOpxefdPTWkVc9/2TA2P5AoXhxw0VIMjUOAG7R+sp83p/JEe4Q/C4Gh/OR22Kz6vi3iGTPP8B/JTMqOaBDoLSCHgw4QDsRxj8kaqyJM8pm+wAlAI0+8cNu3JaRqsk/qA5pDMUNbeFRvxgcNQsH9xB7rdYTE06rNdJwew8Wmb8jxB6G68afT/ALHdEwGY1sO/XQeWHiNw4cnA2cEXXsTrcU2rqsxkPj6lWhleKNT6V/Kce5uw97dVqxR7c+6ihg9k4cpGl2TeX9/BBFzuyGXDopmna4PdCLeiCJd7LjZv4Zo4mS5uh/8A8jIDj9obP979QuxonZRcxNHmOc+Fq+GlxHmUx/3GAkD7Y3Z726ri+avZxbos9nfgihXl1P5CpzaPk3faZw7tjsVdZx5s50oDt10M5yKvhTFVkNPwvb6qbuzh+Rg9FzCVUTc3oohOKiYlBGEk5SRWkCkFEJ1A1agHBc6rhS3sum1ylE7qYa42tTD1axWXzcLnPaWm6zi6OaiG6og1Ch67qibxKpV6fJWxUUKl1Abw3nTaL4r6nU4Pp68LrQ1sTSrGaDxMD07Ef3WLq0VXcXAggmRtHBUbDGUoYWvF978LoOQsDS+Om23FU8q8Ql7XU6rdbtPpdsbbg87KfhfHSarAIFibydyE9Xx2atImSOA/hVRhkSeP+FecCQqppwbLTKdJsgzFhN7cgI5m/wCaHVgf3/REqRwk2vIiDy/kKMcLKoAaAIg27XXayDxNiMJZp8ykN6TjYD6h3ae1ui5bah4i8R+4TGI6Ir1XI/EdDFj5N2l/Gm+zx2+kOoXVNJeI0nbOaSDYggwRyuOK2GRf1CcyGYkF7dhUHxjuPnfn3UXW6khNxUMNiGVW66Tw9p4g7dxwUioptKTWiYn9knNtbeLd15T4mzrEf6l1IuexjeAkaupKD1s5aD88Sq2Jy1zbxI6Lx2nWOsQXTzklbnwd4gqioKJcXMINnS7TAmx4Da3VTR3alKWuBAc0j1NdBDhyIO6x2d/03ZUl2FPlOifKdJpn7LrlvvI7La4l7WySQBxJsFmMy8bMYSKI1O21bNHbmruLJrzjH5XVoPNOsxzHjg4bjmDxHUKuCuv4kzJ9Z7XVHSYO+wvwXK4LUuzWOUy4iXFJIhMqnxpAnTBOshAqQKikiiByjVw7XbpgVIOQcjG5eW3FwudN1q5ndUcZlLXXbYqDhHukDKevhix0OCFN+iii6AUB1NG1bGPdMXhBLJ8JNdvY/kVXoVX0KznUyQZIPIidiOIXW8P4ZxrB0S1rgCbQNQIFt1RxbPlqg5uP5oNLl3iCnUb8ppY+YFjpPWeHurVXDW/HusO9jm7gjv1XVyfO30wA46qYB9Fpn5ukm7bx+NlR2ywB3MRv7Wn70z2gTy3v/cImBzCliB6DD4ux1nD+46hTfhnTAgk/d+5RFF1Mm8Wn291HTaI/srlanpBYQJGmD+M73kRwsgNokiYIAIBPU7e1jdUVMJh9AI3APp6DgPZGuEZscvx/kf4SNNVEsDmVSg/XScWnlwPQjYhbrI/HNOrDa4FN+2r5hP6LA1OqiKc7LLUezOZaRccxsudmOSUcRHmsDiNjsR2IWByXxPWwxAB1U+LHbe3JbLEeOMMKIfpcXn/t9e+0JrUmqp8C4YHV64HN5hVMV4iw2EltBoc/iRt7u3PZZvNfFVbEkgnQzgxthHU8VyjTPAbLlef46z+f6u5tnlXEOl7rfRHwj2XPaLparqZbaRsP5+ixNva2yKGZNu33/RVCFaxz/h9/0CFTFxfoV6ePTz8uzDDk30k9klewue4ikwMZUeGiYDXEC5Jt96SbWcdEJwmSQOkmToEkkkinBRA5CTygnWoNeIcFwcxyVzLsuOS7zSptemDEOrmeXCEhUWox+SMqXFnLNYrAPpmHDseCyq9kjiK9M/WCJmojFVO8/kqeTvisz7QV7xBbFv8Ab8goKJE2n27IDmo8JnFUV3yCDJkXDm2I6gjYrt5b4oI9NeXDYVBZw+2NnDqL9CudiMPDtIcHCBDm6oOxtIBncbKqaJJAAkxtKDehjXs10zrafnAgiRvcflZBdhzIHaw34G/83Cx2HdUw7tTSWExqG7Xj6wNjvY/cQtVl/imjUGm9NxAHrgMcbEhrtpngY6StamLFaiADfaRwue3L8lXa0ngf5zV8Uy0giQRtFiI/JV3Ur/z+BBKvgy2NViWtcJ4h234KvUoFhgjblyRW0idhMX7Af5TxKiq5de95T4xsNCctuFLMrBvdc+U+N8O1KQE9Frqr9DRAECTZokxLibShG7twJ4mwHddJ2WVCA4VqZbplnqvJsDo31ASYvcDkVicXS8kcSKdKo8Obqcx2jSCNMttv87a8c/dVq+bl/odpDCbBjQ0M6iN97zv+KoVcPpqaPU4zDWtBDjw6x7SjVKIp/EGh30RDnNP1yZAPQX5wukjna5+YOhwHEagfvhROK6cpm5MdVexNF9V7gA0htN9RxOlpAa0EmbSZLbcZXIa5dJ0wLr6lJD1JKp8ahPKhKh5iiCynlB1pa0UaU8oOtLWgLKQKCaifWgNKcOQQ9SDkQdr0q1NrxDhKGHKWpFcv/ouiq1zLtDgSPddrxGKTqRcGDWB8Q3Qg5KuzWwt5hZvFZWQO90tSPjsvfTPqEjmNlTaUB2vUmOMzx5hDpOuLSkTHsgeoyRzte5/Gfb70J9EEHqLSRJMieEQRKstrABwjfkbC87cVGmzjbsbze6UTyrxNVogNd8pSFtLjDmj6rjw+qZHKFrsuxlOu0upOkD4wZDmTtrHDvseCxWKw4JJaDE2JB7oDK9Sn/tvcwEg+lxElswTG/wATvvKD0A04UAFzsD4wolrG1dbXwA55ALJgXOna/ILstpSNTfUDcFtxHOQqK+m4QM4d6G/aVxzFz89J0M5SVmtTtzqTdT94AuSdgBEk8+3GQF2snote0an+XTBeGuIa57iTYaS4DeT01cd1yqNRpplhADnPafMkwAAfSW8pM6um3K+80qdNvrbUe1xEtYdLblwj0tNT525AtsUgvUsBVYJ8ylxs6dAkEAyDyvKq18mw2hsV2g3DiA7ym24OGqeJiRG+22ZxWctLiKbPNfO7iNDe8WHaTsiMpPc0OrO1Oc0gNuGsZY2ZMeoWHQm1wqgWb49j3RSJLJJmNOqTItsAOQkdSqbXImaCHtjbSFXYVqILqSUJSTRrA6CCRIBuOfQrs188ouDw4PqB5Ma20x5YitpazSZ9JeyDPAwBseKunWztrrnDUeMQNtwPuGkf8eqIsOx+DJhtINGl51PYDcMf5cND4JLiyRYGN90Gvj8O2pRfSpwNT3vA9Ra2XNpMvadME9Tuq780YST/AKejxi23txTvzRh/9tS3PPYmYVFqnmGEcSDSawBr9J0zcNq6JGv1b0rbEjdKpmODI9NFwMuMlocAC6QI1jV6bCTbVuYQBnQ0uacPScC5zri41EkARFhP+LQP/qjOOHpchI2HsADv/LICHPA19ZzNTW1KTGBrQGAOaKYJsfq1L/W2Vtmb4MODm0CIfTc30tNm1A5wMvI+AEbXNyufWzJpa7TRptcY9Q3bBm37ogzlsycPSLiSSYvcu/8AIf8A17QFpmY4V7gHUwLAa3NgBwYxrSQHH0yHHTtcCYuOZmTmGtU8qPL1emJAiBsDeJlWW5pTBaRQYCA8OGzXBw0ja4IE/faN0qebN0ta6hSdpaGgkGYDdN+pN/5KCgCpAq+c1Zww9Idvw32UWZm0Fx8mmdRBIIsCAQdMCwM7KCmCpgpqjgSSBAJmOXawTICmCIIkLlY7JBE0xPTj7LogqbXoMZUBBM2PKIKWuy1mNy5lYeoQeDhv+6zmNyl1I+r4J+IXHvyUAA1SA/D+f3Tim0QJm+yTmgcZkSZHW34XRU2VOB/C6i6nqEGBExYb8pG/ump1N45gjb8T7qbH3UFSphYEkGDseBjeF1fDeaOoNdogmQ7S9zdDomRpcRpmRJEkwgOZa9hBItvy9rKqaSK3WCzmjVcGseNcA6TI4cJF45BA8RU4Y0/WP5LEVMPxFjaOff8AddXA+KMTSdTeXCoGam6agu7U2AHEXMWI6tCCGJzFrLfE6LNG/wC3cql/qHuPyhAYRBpjYjf1mxO02jZaY+Oa+ipFKm15+FwB1UjpABZyh5qVL/Oqu6IZ8VPq1aLnUKUM1w1uttNzHt0Frx84eX6BOwvunQ5tTFUKdNnl0gHeo6nHUCDGkNYbCINzMymZiSajQ5pDvTOqQYcAQegIIMneVp6ni+u5zYa0AO1EAua1xNShVeSB9J1F09K9QIZ8TvLqUtB8qCJe+C4Mp09cTvpYY5F5KDI5qPU37P6n9lVatjjfGVRstYwAlrhqL6hc3V5vqbJtU+VdL9yGtFovxs6zZ2KqCo8AOhzbEmxq1KgueXmaRyDQtRHM/nFOiaEkwxpYTFJJKhFJJJUKEoSSUDgJoSSVDwlCSSgcJ0ySCSSSSB0pSSVEmlGaJsbjqkkoMnnNEMrEMEDe3VBp3IJ4uvw5ckklFQq0w17gLDUfwKKwfkfySSUgm51gk9u6SSKlhqYLjP0Si4poawRb1D8uaSSRE8RSAYQB82fdGou00gRYgCEklCJVtgeOgH71zsudLiTc6h+qSSvi+p5mPWPsj9UKmkkt8UX20GwLDYH7xKSSS1kV/9k="/>
          <p:cNvSpPr>
            <a:spLocks noChangeAspect="1" noChangeArrowheads="1"/>
          </p:cNvSpPr>
          <p:nvPr/>
        </p:nvSpPr>
        <p:spPr bwMode="auto">
          <a:xfrm>
            <a:off x="384175" y="2370137"/>
            <a:ext cx="304800" cy="304801"/>
          </a:xfrm>
          <a:prstGeom prst="rect">
            <a:avLst/>
          </a:prstGeom>
          <a:noFill/>
          <a:ln w="9525">
            <a:noFill/>
            <a:miter lim="800000"/>
            <a:headEnd/>
            <a:tailEnd/>
          </a:ln>
        </p:spPr>
        <p:txBody>
          <a:bodyPr/>
          <a:lstStyle/>
          <a:p>
            <a:endParaRPr lang="en-IE"/>
          </a:p>
        </p:txBody>
      </p:sp>
      <p:sp>
        <p:nvSpPr>
          <p:cNvPr id="8" name="Slide Number Placeholder 7"/>
          <p:cNvSpPr>
            <a:spLocks noGrp="1"/>
          </p:cNvSpPr>
          <p:nvPr>
            <p:ph type="sldNum" sz="quarter" idx="12"/>
          </p:nvPr>
        </p:nvSpPr>
        <p:spPr/>
        <p:txBody>
          <a:bodyPr/>
          <a:lstStyle/>
          <a:p>
            <a:fld id="{A33D72F8-35FF-4457-B4DB-86876A25E9AB}" type="slidenum">
              <a:rPr lang="en-US" smtClean="0"/>
              <a:pPr/>
              <a:t>4</a:t>
            </a:fld>
            <a:endParaRPr lang="en-US"/>
          </a:p>
        </p:txBody>
      </p:sp>
      <p:sp>
        <p:nvSpPr>
          <p:cNvPr id="9" name="Rectangle 8"/>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4" name="Rectangle 13"/>
          <p:cNvSpPr/>
          <p:nvPr/>
        </p:nvSpPr>
        <p:spPr>
          <a:xfrm>
            <a:off x="381000" y="2590800"/>
            <a:ext cx="4572000" cy="1631216"/>
          </a:xfrm>
          <a:prstGeom prst="rect">
            <a:avLst/>
          </a:prstGeom>
        </p:spPr>
        <p:txBody>
          <a:bodyPr>
            <a:spAutoFit/>
          </a:bodyPr>
          <a:lstStyle/>
          <a:p>
            <a:pPr algn="just"/>
            <a:r>
              <a:rPr lang="en-US" sz="2000" dirty="0" smtClean="0"/>
              <a:t>Impact </a:t>
            </a:r>
            <a:r>
              <a:rPr lang="en-US" sz="2000" dirty="0" smtClean="0"/>
              <a:t>energy </a:t>
            </a:r>
            <a:r>
              <a:rPr lang="en-US" sz="2000" i="1" dirty="0" smtClean="0"/>
              <a:t>= </a:t>
            </a:r>
            <a:r>
              <a:rPr lang="en-US" sz="2000" b="1" i="1" dirty="0" err="1" smtClean="0"/>
              <a:t>mgH-mgh</a:t>
            </a:r>
            <a:r>
              <a:rPr lang="en-US" sz="2000" b="1" i="1" dirty="0" smtClean="0"/>
              <a:t> ;</a:t>
            </a:r>
          </a:p>
          <a:p>
            <a:pPr algn="just"/>
            <a:r>
              <a:rPr lang="en-US" sz="2000" dirty="0" smtClean="0"/>
              <a:t>Where,</a:t>
            </a:r>
          </a:p>
          <a:p>
            <a:pPr algn="just"/>
            <a:r>
              <a:rPr lang="en-US" sz="2000" dirty="0" smtClean="0"/>
              <a:t>m=mass of pendulum.</a:t>
            </a:r>
          </a:p>
          <a:p>
            <a:pPr algn="just"/>
            <a:r>
              <a:rPr lang="en-US" sz="2000" dirty="0" smtClean="0"/>
              <a:t>g=acceleration due to gravity.=9.81ms</a:t>
            </a:r>
            <a:r>
              <a:rPr lang="en-US" sz="2000" baseline="30000" dirty="0" smtClean="0"/>
              <a:t>-2</a:t>
            </a:r>
          </a:p>
          <a:p>
            <a:pPr algn="just"/>
            <a:r>
              <a:rPr lang="en-US" sz="2000" dirty="0" smtClean="0"/>
              <a:t>The absorb energy in Joule Unit.</a:t>
            </a:r>
            <a:endParaRPr lang="en-US" sz="2000"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4419600"/>
            <a:ext cx="4572000" cy="914400"/>
          </a:xfrm>
          <a:prstGeom prst="rect">
            <a:avLst/>
          </a:prstGeom>
          <a:noFill/>
        </p:spPr>
      </p:pic>
      <p:pic>
        <p:nvPicPr>
          <p:cNvPr id="2055" name="Picture 7"/>
          <p:cNvPicPr>
            <a:picLocks noChangeAspect="1" noChangeArrowheads="1"/>
          </p:cNvPicPr>
          <p:nvPr/>
        </p:nvPicPr>
        <p:blipFill>
          <a:blip r:embed="rId3" cstate="print"/>
          <a:srcRect/>
          <a:stretch>
            <a:fillRect/>
          </a:stretch>
        </p:blipFill>
        <p:spPr bwMode="auto">
          <a:xfrm>
            <a:off x="5105400" y="2743200"/>
            <a:ext cx="3810000" cy="3886200"/>
          </a:xfrm>
          <a:prstGeom prst="rect">
            <a:avLst/>
          </a:prstGeom>
          <a:noFill/>
          <a:ln w="9525">
            <a:noFill/>
            <a:miter lim="800000"/>
            <a:headEnd/>
            <a:tailEnd/>
          </a:ln>
        </p:spPr>
      </p:pic>
      <p:pic>
        <p:nvPicPr>
          <p:cNvPr id="19" name="Picture 6" descr="http://www.wmtr.com/Graphics/CITAT.jpg"/>
          <p:cNvPicPr>
            <a:picLocks noChangeAspect="1" noChangeArrowheads="1"/>
          </p:cNvPicPr>
          <p:nvPr/>
        </p:nvPicPr>
        <p:blipFill>
          <a:blip r:embed="rId4" cstate="print"/>
          <a:srcRect/>
          <a:stretch>
            <a:fillRect/>
          </a:stretch>
        </p:blipFill>
        <p:spPr bwMode="auto">
          <a:xfrm>
            <a:off x="6172200" y="685800"/>
            <a:ext cx="2633662" cy="1905000"/>
          </a:xfrm>
          <a:prstGeom prst="rect">
            <a:avLst/>
          </a:prstGeom>
          <a:noFill/>
          <a:ln w="9525">
            <a:noFill/>
            <a:miter lim="800000"/>
            <a:headEnd/>
            <a:tailEnd/>
          </a:ln>
        </p:spPr>
      </p:pic>
      <p:sp>
        <p:nvSpPr>
          <p:cNvPr id="20" name="Text Box 3"/>
          <p:cNvSpPr txBox="1">
            <a:spLocks noChangeArrowheads="1"/>
          </p:cNvSpPr>
          <p:nvPr/>
        </p:nvSpPr>
        <p:spPr bwMode="auto">
          <a:xfrm>
            <a:off x="304800" y="685800"/>
            <a:ext cx="5410200" cy="1631216"/>
          </a:xfrm>
          <a:prstGeom prst="rect">
            <a:avLst/>
          </a:prstGeom>
          <a:noFill/>
          <a:ln w="38100">
            <a:noFill/>
            <a:miter lim="800000"/>
            <a:headEnd/>
            <a:tailEnd/>
          </a:ln>
          <a:effectLst/>
        </p:spPr>
        <p:txBody>
          <a:bodyPr wrap="square">
            <a:spAutoFit/>
          </a:bodyPr>
          <a:lstStyle/>
          <a:p>
            <a:pPr algn="just" eaLnBrk="0" hangingPunct="0">
              <a:spcBef>
                <a:spcPct val="50000"/>
              </a:spcBef>
            </a:pPr>
            <a:r>
              <a:rPr lang="en-US" sz="2000" b="1" dirty="0">
                <a:solidFill>
                  <a:srgbClr val="000000"/>
                </a:solidFill>
                <a:latin typeface="Calibri" pitchFamily="34" charset="0"/>
                <a:ea typeface="Calibri" pitchFamily="34" charset="0"/>
                <a:cs typeface="Times New Roman" pitchFamily="18" charset="0"/>
              </a:rPr>
              <a:t>The energy absorbed </a:t>
            </a:r>
            <a:r>
              <a:rPr lang="en-US" sz="2000" dirty="0">
                <a:solidFill>
                  <a:srgbClr val="000000"/>
                </a:solidFill>
                <a:latin typeface="Calibri" pitchFamily="34" charset="0"/>
                <a:ea typeface="Calibri" pitchFamily="34" charset="0"/>
                <a:cs typeface="Times New Roman" pitchFamily="18" charset="0"/>
              </a:rPr>
              <a:t>is the difference in height between initial and final position of the hammer.  The material fractures at the notch and the structure of the cracked surface will help indicate whether it was a </a:t>
            </a:r>
            <a:r>
              <a:rPr lang="en-US" sz="2000" b="1" dirty="0">
                <a:solidFill>
                  <a:srgbClr val="000000"/>
                </a:solidFill>
                <a:latin typeface="Calibri" pitchFamily="34" charset="0"/>
                <a:ea typeface="Calibri" pitchFamily="34" charset="0"/>
                <a:cs typeface="Times New Roman" pitchFamily="18" charset="0"/>
              </a:rPr>
              <a:t>brittle</a:t>
            </a:r>
            <a:r>
              <a:rPr lang="en-US" sz="2000" dirty="0">
                <a:solidFill>
                  <a:srgbClr val="000000"/>
                </a:solidFill>
                <a:latin typeface="Calibri" pitchFamily="34" charset="0"/>
                <a:ea typeface="Calibri" pitchFamily="34" charset="0"/>
                <a:cs typeface="Times New Roman" pitchFamily="18" charset="0"/>
              </a:rPr>
              <a:t> or </a:t>
            </a:r>
            <a:r>
              <a:rPr lang="en-US" sz="2000" b="1" dirty="0">
                <a:solidFill>
                  <a:srgbClr val="000000"/>
                </a:solidFill>
                <a:latin typeface="Calibri" pitchFamily="34" charset="0"/>
                <a:ea typeface="Calibri" pitchFamily="34" charset="0"/>
                <a:cs typeface="Times New Roman" pitchFamily="18" charset="0"/>
              </a:rPr>
              <a:t>ductile</a:t>
            </a:r>
            <a:r>
              <a:rPr lang="en-US" sz="2000" dirty="0">
                <a:solidFill>
                  <a:srgbClr val="000000"/>
                </a:solidFill>
                <a:latin typeface="Calibri" pitchFamily="34" charset="0"/>
                <a:ea typeface="Calibri" pitchFamily="34" charset="0"/>
                <a:cs typeface="Times New Roman" pitchFamily="18" charset="0"/>
              </a:rPr>
              <a:t> fracture.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D72F8-35FF-4457-B4DB-86876A25E9AB}" type="slidenum">
              <a:rPr lang="en-US" smtClean="0"/>
              <a:pPr/>
              <a:t>5</a:t>
            </a:fld>
            <a:endParaRPr lang="en-US"/>
          </a:p>
        </p:txBody>
      </p:sp>
      <p:sp>
        <p:nvSpPr>
          <p:cNvPr id="3" name="Rectangle 2"/>
          <p:cNvSpPr/>
          <p:nvPr/>
        </p:nvSpPr>
        <p:spPr>
          <a:xfrm>
            <a:off x="152400" y="3733800"/>
            <a:ext cx="6248400" cy="1397306"/>
          </a:xfrm>
          <a:prstGeom prst="rect">
            <a:avLst/>
          </a:prstGeom>
        </p:spPr>
        <p:txBody>
          <a:bodyPr wrap="square">
            <a:spAutoFit/>
          </a:bodyPr>
          <a:lstStyle/>
          <a:p>
            <a:pPr>
              <a:spcBef>
                <a:spcPct val="20000"/>
              </a:spcBef>
            </a:pPr>
            <a:r>
              <a:rPr lang="en-US" sz="2000" b="1" dirty="0" smtClean="0">
                <a:solidFill>
                  <a:srgbClr val="0070C0"/>
                </a:solidFill>
              </a:rPr>
              <a:t>Fracture behavior depends on many external factors:</a:t>
            </a:r>
          </a:p>
          <a:p>
            <a:pPr>
              <a:spcBef>
                <a:spcPct val="20000"/>
              </a:spcBef>
              <a:buFontTx/>
              <a:buChar char="•"/>
            </a:pPr>
            <a:r>
              <a:rPr lang="en-US" b="1" dirty="0" smtClean="0"/>
              <a:t>Strain rate</a:t>
            </a:r>
          </a:p>
          <a:p>
            <a:pPr>
              <a:spcBef>
                <a:spcPct val="20000"/>
              </a:spcBef>
              <a:buFontTx/>
              <a:buChar char="•"/>
            </a:pPr>
            <a:r>
              <a:rPr lang="en-US" b="1" dirty="0" smtClean="0"/>
              <a:t>Temperature</a:t>
            </a:r>
          </a:p>
          <a:p>
            <a:pPr>
              <a:spcBef>
                <a:spcPct val="20000"/>
              </a:spcBef>
              <a:buFontTx/>
              <a:buChar char="•"/>
            </a:pPr>
            <a:r>
              <a:rPr lang="en-US" b="1" dirty="0" smtClean="0"/>
              <a:t>Stress rate</a:t>
            </a:r>
            <a:endParaRPr lang="en-US" dirty="0"/>
          </a:p>
        </p:txBody>
      </p:sp>
      <p:sp>
        <p:nvSpPr>
          <p:cNvPr id="4" name="Rectangle 3"/>
          <p:cNvSpPr>
            <a:spLocks noChangeArrowheads="1"/>
          </p:cNvSpPr>
          <p:nvPr/>
        </p:nvSpPr>
        <p:spPr bwMode="auto">
          <a:xfrm>
            <a:off x="228600" y="609600"/>
            <a:ext cx="8686800" cy="3103406"/>
          </a:xfrm>
          <a:prstGeom prst="rect">
            <a:avLst/>
          </a:prstGeom>
          <a:noFill/>
          <a:ln w="9525">
            <a:noFill/>
            <a:miter lim="800000"/>
            <a:headEnd/>
            <a:tailEnd/>
          </a:ln>
          <a:effectLst/>
        </p:spPr>
        <p:txBody>
          <a:bodyPr vert="horz" wrap="square" lIns="0" tIns="25392"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b="1" dirty="0">
                <a:solidFill>
                  <a:srgbClr val="000000"/>
                </a:solidFill>
                <a:latin typeface="Calibri" pitchFamily="34" charset="0"/>
                <a:ea typeface="Calibri" pitchFamily="34" charset="0"/>
                <a:cs typeface="Times New Roman" pitchFamily="18" charset="0"/>
              </a:rPr>
              <a:t>Fracture</a:t>
            </a:r>
            <a:r>
              <a:rPr lang="en-GB" sz="2000" dirty="0">
                <a:solidFill>
                  <a:srgbClr val="000000"/>
                </a:solidFill>
                <a:latin typeface="Calibri" pitchFamily="34" charset="0"/>
                <a:ea typeface="Calibri" pitchFamily="34" charset="0"/>
                <a:cs typeface="Times New Roman" pitchFamily="18" charset="0"/>
              </a:rPr>
              <a:t> : defined as the mechanical separation of a solid owing to the application of stress.</a:t>
            </a:r>
          </a:p>
          <a:p>
            <a:pPr lvl="0" algn="just" eaLnBrk="0" fontAlgn="base" hangingPunct="0">
              <a:spcBef>
                <a:spcPct val="0"/>
              </a:spcBef>
              <a:spcAft>
                <a:spcPct val="0"/>
              </a:spcAft>
            </a:pPr>
            <a:r>
              <a:rPr lang="en-GB" sz="2000" b="1" dirty="0">
                <a:solidFill>
                  <a:srgbClr val="000000"/>
                </a:solidFill>
                <a:latin typeface="Calibri" pitchFamily="34" charset="0"/>
                <a:ea typeface="Calibri" pitchFamily="34" charset="0"/>
                <a:cs typeface="Times New Roman" pitchFamily="18" charset="0"/>
              </a:rPr>
              <a:t>Fracture </a:t>
            </a:r>
            <a:r>
              <a:rPr lang="en-GB" sz="2000" b="1" dirty="0" smtClean="0">
                <a:solidFill>
                  <a:srgbClr val="000000"/>
                </a:solidFill>
                <a:latin typeface="Calibri" pitchFamily="34" charset="0"/>
                <a:ea typeface="Calibri" pitchFamily="34" charset="0"/>
                <a:cs typeface="Times New Roman" pitchFamily="18" charset="0"/>
              </a:rPr>
              <a:t>toughness </a:t>
            </a:r>
            <a:r>
              <a:rPr lang="en-GB" sz="2000" dirty="0" smtClean="0">
                <a:solidFill>
                  <a:srgbClr val="000000"/>
                </a:solidFill>
                <a:latin typeface="Calibri" pitchFamily="34" charset="0"/>
                <a:ea typeface="Calibri" pitchFamily="34" charset="0"/>
                <a:cs typeface="Times New Roman" pitchFamily="18" charset="0"/>
              </a:rPr>
              <a:t>: </a:t>
            </a:r>
            <a:r>
              <a:rPr lang="en-US" sz="2000" dirty="0" smtClean="0"/>
              <a:t> is a property which describes the ability of a material containing a crack to resist </a:t>
            </a:r>
            <a:r>
              <a:rPr lang="en-US" sz="2000" b="1" dirty="0" smtClean="0"/>
              <a:t>fracture</a:t>
            </a:r>
            <a:r>
              <a:rPr lang="en-US" sz="2000" dirty="0" smtClean="0"/>
              <a:t>, and is one of the most important properties of any material for many design applications. In addition, it </a:t>
            </a:r>
            <a:r>
              <a:rPr lang="en-GB" sz="2000" dirty="0" smtClean="0">
                <a:solidFill>
                  <a:srgbClr val="000000"/>
                </a:solidFill>
                <a:latin typeface="Calibri" pitchFamily="34" charset="0"/>
                <a:ea typeface="Calibri" pitchFamily="34" charset="0"/>
                <a:cs typeface="Times New Roman" pitchFamily="18" charset="0"/>
              </a:rPr>
              <a:t>is </a:t>
            </a:r>
            <a:r>
              <a:rPr lang="en-GB" sz="2000" dirty="0">
                <a:solidFill>
                  <a:srgbClr val="000000"/>
                </a:solidFill>
                <a:latin typeface="Calibri" pitchFamily="34" charset="0"/>
                <a:ea typeface="Calibri" pitchFamily="34" charset="0"/>
                <a:cs typeface="Times New Roman" pitchFamily="18" charset="0"/>
              </a:rPr>
              <a:t>an indication of the amount of stress required to propagate a pre-existing flaw. It is a very important material property since the occurrence of flaws is not completely avoidable in the processing, fabrication, or service of a material/component. Flaws may appear as cracks, voids, metallurgical inclusions, weld defects, design discontinuities, or some combination thereof </a:t>
            </a:r>
          </a:p>
        </p:txBody>
      </p:sp>
      <p:sp>
        <p:nvSpPr>
          <p:cNvPr id="5" name="Rectangle 4"/>
          <p:cNvSpPr/>
          <p:nvPr/>
        </p:nvSpPr>
        <p:spPr>
          <a:xfrm>
            <a:off x="4038600" y="4038600"/>
            <a:ext cx="4724400" cy="1508105"/>
          </a:xfrm>
          <a:prstGeom prst="rect">
            <a:avLst/>
          </a:prstGeom>
        </p:spPr>
        <p:txBody>
          <a:bodyPr wrap="square">
            <a:spAutoFit/>
          </a:bodyPr>
          <a:lstStyle/>
          <a:p>
            <a:pPr lvl="0" algn="just" eaLnBrk="0" fontAlgn="base" hangingPunct="0">
              <a:spcBef>
                <a:spcPct val="0"/>
              </a:spcBef>
              <a:spcAft>
                <a:spcPct val="0"/>
              </a:spcAft>
            </a:pPr>
            <a:r>
              <a:rPr kumimoji="0" lang="en-GB" sz="2000" b="1" i="0" u="none" strike="noStrike" cap="none" normalizeH="0" baseline="0" dirty="0" smtClean="0">
                <a:ln>
                  <a:noFill/>
                </a:ln>
                <a:solidFill>
                  <a:srgbClr val="FF0000"/>
                </a:solidFill>
                <a:effectLst/>
                <a:latin typeface="Calibri Light" pitchFamily="34" charset="0"/>
                <a:ea typeface="Times New Roman" pitchFamily="18" charset="0"/>
                <a:cs typeface="Times New Roman" pitchFamily="18" charset="0"/>
              </a:rPr>
              <a:t>Types of Fracture</a:t>
            </a:r>
          </a:p>
          <a:p>
            <a:pPr marL="342900" lvl="0" indent="-342900" algn="just" eaLnBrk="0" fontAlgn="base" hangingPunct="0">
              <a:spcBef>
                <a:spcPct val="0"/>
              </a:spcBef>
              <a:spcAft>
                <a:spcPct val="0"/>
              </a:spcAft>
              <a:buFont typeface="+mj-lt"/>
              <a:buAutoNum type="arabicPeriod"/>
            </a:pPr>
            <a:r>
              <a:rPr kumimoji="0" lang="en-GB"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Ductile fracture</a:t>
            </a:r>
            <a:endPar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Brittle fracture</a:t>
            </a:r>
            <a:r>
              <a:rPr kumimoji="0" lang="en-US" b="0" i="0" u="none" strike="noStrike" cap="none" normalizeH="0" baseline="0" dirty="0" smtClean="0">
                <a:ln>
                  <a:noFill/>
                </a:ln>
                <a:solidFill>
                  <a:schemeClr val="tx1"/>
                </a:solidFill>
                <a:effectLst/>
                <a:latin typeface="Arial" pitchFamily="34" charset="0"/>
                <a:cs typeface="Arial" pitchFamily="34" charset="0"/>
              </a:rPr>
              <a:t> </a:t>
            </a:r>
          </a:p>
          <a:p>
            <a:pPr marL="342900" lvl="0" indent="-342900" algn="just">
              <a:buFont typeface="+mj-lt"/>
              <a:buAutoNum type="arabicPeriod"/>
            </a:pPr>
            <a:r>
              <a:rPr lang="en-GB" dirty="0" smtClean="0"/>
              <a:t>Inter-crystalline</a:t>
            </a:r>
            <a:endParaRPr lang="en-US" dirty="0" smtClean="0"/>
          </a:p>
          <a:p>
            <a:pPr marL="342900" lvl="0" indent="-342900" algn="just">
              <a:buFont typeface="+mj-lt"/>
              <a:buAutoNum type="arabicPeriod"/>
            </a:pPr>
            <a:r>
              <a:rPr lang="en-GB" dirty="0" smtClean="0"/>
              <a:t>Fatigue fracture</a:t>
            </a:r>
            <a:endParaRPr lang="en-US" dirty="0" smtClean="0"/>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33D72F8-35FF-4457-B4DB-86876A25E9A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7"/>
          <p:cNvSpPr/>
          <p:nvPr/>
        </p:nvSpPr>
        <p:spPr>
          <a:xfrm>
            <a:off x="228600" y="5562600"/>
            <a:ext cx="7772400" cy="369332"/>
          </a:xfrm>
          <a:prstGeom prst="rect">
            <a:avLst/>
          </a:prstGeom>
        </p:spPr>
        <p:txBody>
          <a:bodyPr wrap="square">
            <a:spAutoFit/>
          </a:bodyPr>
          <a:lstStyle/>
          <a:p>
            <a:r>
              <a:rPr lang="en-US" dirty="0" smtClean="0"/>
              <a:t>There are three main factors influencing brittle fracture in materials</a:t>
            </a:r>
            <a:endParaRPr lang="en-US" dirty="0"/>
          </a:p>
        </p:txBody>
      </p:sp>
      <p:sp>
        <p:nvSpPr>
          <p:cNvPr id="9" name="Rectangle 8"/>
          <p:cNvSpPr/>
          <p:nvPr/>
        </p:nvSpPr>
        <p:spPr>
          <a:xfrm>
            <a:off x="228600" y="152400"/>
            <a:ext cx="1311000" cy="461665"/>
          </a:xfrm>
          <a:prstGeom prst="rect">
            <a:avLst/>
          </a:prstGeom>
        </p:spPr>
        <p:txBody>
          <a:bodyPr wrap="none">
            <a:spAutoFit/>
          </a:bodyPr>
          <a:lstStyle/>
          <a:p>
            <a:r>
              <a:rPr lang="en-US" sz="2400" b="1" dirty="0" smtClean="0">
                <a:solidFill>
                  <a:srgbClr val="FF0000"/>
                </a:solidFill>
              </a:rPr>
              <a:t>Fracture </a:t>
            </a:r>
            <a:endParaRPr lang="en-US" sz="2400" dirty="0">
              <a:solidFill>
                <a:srgbClr val="FF0000"/>
              </a:solidFill>
            </a:endParaRPr>
          </a:p>
        </p:txBody>
      </p:sp>
      <p:sp>
        <p:nvSpPr>
          <p:cNvPr id="10" name="Rectangle 9"/>
          <p:cNvSpPr/>
          <p:nvPr/>
        </p:nvSpPr>
        <p:spPr>
          <a:xfrm>
            <a:off x="228600" y="5934670"/>
            <a:ext cx="5334000" cy="923330"/>
          </a:xfrm>
          <a:prstGeom prst="rect">
            <a:avLst/>
          </a:prstGeom>
        </p:spPr>
        <p:txBody>
          <a:bodyPr wrap="square">
            <a:spAutoFit/>
          </a:bodyPr>
          <a:lstStyle/>
          <a:p>
            <a:pPr marL="342900" indent="-342900">
              <a:buAutoNum type="arabicParenR"/>
            </a:pPr>
            <a:r>
              <a:rPr lang="en-US" dirty="0" err="1" smtClean="0"/>
              <a:t>triaxial</a:t>
            </a:r>
            <a:r>
              <a:rPr lang="en-US" dirty="0" smtClean="0"/>
              <a:t> </a:t>
            </a:r>
            <a:r>
              <a:rPr lang="en-US" dirty="0" smtClean="0"/>
              <a:t>state </a:t>
            </a:r>
            <a:r>
              <a:rPr lang="en-US" dirty="0" smtClean="0"/>
              <a:t>of stresses</a:t>
            </a:r>
            <a:r>
              <a:rPr lang="en-US" dirty="0" smtClean="0"/>
              <a:t>, </a:t>
            </a:r>
            <a:endParaRPr lang="en-US" dirty="0" smtClean="0"/>
          </a:p>
          <a:p>
            <a:pPr marL="342900" indent="-342900">
              <a:buAutoNum type="arabicParenR"/>
            </a:pPr>
            <a:r>
              <a:rPr lang="en-US" dirty="0" smtClean="0"/>
              <a:t>low </a:t>
            </a:r>
            <a:r>
              <a:rPr lang="en-US" dirty="0" smtClean="0"/>
              <a:t>temperature application and </a:t>
            </a:r>
            <a:endParaRPr lang="en-US" dirty="0" smtClean="0"/>
          </a:p>
          <a:p>
            <a:pPr marL="342900" indent="-342900">
              <a:buAutoNum type="arabicParenR"/>
            </a:pPr>
            <a:r>
              <a:rPr lang="en-US" dirty="0" smtClean="0"/>
              <a:t>high </a:t>
            </a:r>
            <a:r>
              <a:rPr lang="en-US" dirty="0" smtClean="0"/>
              <a:t>strain rate or rapid rate of loading.</a:t>
            </a:r>
            <a:endParaRPr lang="en-US" dirty="0"/>
          </a:p>
        </p:txBody>
      </p:sp>
      <p:sp>
        <p:nvSpPr>
          <p:cNvPr id="11" name="Rectangle 10"/>
          <p:cNvSpPr/>
          <p:nvPr/>
        </p:nvSpPr>
        <p:spPr>
          <a:xfrm>
            <a:off x="304800" y="5334000"/>
            <a:ext cx="1845057" cy="400110"/>
          </a:xfrm>
          <a:prstGeom prst="rect">
            <a:avLst/>
          </a:prstGeom>
        </p:spPr>
        <p:txBody>
          <a:bodyPr wrap="none">
            <a:spAutoFit/>
          </a:bodyPr>
          <a:lstStyle/>
          <a:p>
            <a:r>
              <a:rPr lang="en-US" sz="2000" b="1" dirty="0" smtClean="0">
                <a:solidFill>
                  <a:srgbClr val="FF0000"/>
                </a:solidFill>
              </a:rPr>
              <a:t>Brittle Fracture </a:t>
            </a:r>
            <a:endParaRPr lang="en-US" sz="2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5029200" cy="342900"/>
          </a:xfrm>
          <a:prstGeom prst="rect">
            <a:avLst/>
          </a:prstGeom>
          <a:solidFill>
            <a:schemeClr val="bg1"/>
          </a:solidFill>
          <a:ln>
            <a:solidFill>
              <a:schemeClr val="bg1"/>
            </a:solidFill>
          </a:ln>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mj-lt"/>
                <a:ea typeface="+mj-ea"/>
                <a:cs typeface="+mj-cs"/>
              </a:rPr>
              <a:t>Ductile to Brittle Transition</a:t>
            </a:r>
            <a:endParaRPr kumimoji="0" lang="en-US" sz="2400" b="1" i="0" u="none" strike="noStrike" kern="1200" cap="none" spc="0" normalizeH="0" baseline="0" noProof="0" dirty="0">
              <a:ln>
                <a:noFill/>
              </a:ln>
              <a:solidFill>
                <a:srgbClr val="FF0000"/>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lum contrast="20000"/>
          </a:blip>
          <a:srcRect l="13470" t="21875" r="13909" b="19792"/>
          <a:stretch>
            <a:fillRect/>
          </a:stretch>
        </p:blipFill>
        <p:spPr bwMode="auto">
          <a:xfrm>
            <a:off x="228600" y="1143000"/>
            <a:ext cx="8305800" cy="2057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13470" t="12500" r="13324" b="8333"/>
          <a:stretch>
            <a:fillRect/>
          </a:stretch>
        </p:blipFill>
        <p:spPr bwMode="auto">
          <a:xfrm>
            <a:off x="762000" y="3429000"/>
            <a:ext cx="7269079"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3D72F8-35FF-4457-B4DB-86876A25E9AB}" type="slidenum">
              <a:rPr lang="en-US" smtClean="0"/>
              <a:pPr/>
              <a:t>6</a:t>
            </a:fld>
            <a:endParaRPr lang="en-US"/>
          </a:p>
        </p:txBody>
      </p:sp>
      <p:sp>
        <p:nvSpPr>
          <p:cNvPr id="7" name="Rectangle 6"/>
          <p:cNvSpPr/>
          <p:nvPr/>
        </p:nvSpPr>
        <p:spPr>
          <a:xfrm>
            <a:off x="152400" y="381000"/>
            <a:ext cx="7239000" cy="646331"/>
          </a:xfrm>
          <a:prstGeom prst="rect">
            <a:avLst/>
          </a:prstGeom>
        </p:spPr>
        <p:txBody>
          <a:bodyPr wrap="square">
            <a:spAutoFit/>
          </a:bodyPr>
          <a:lstStyle/>
          <a:p>
            <a:pPr>
              <a:lnSpc>
                <a:spcPct val="90000"/>
              </a:lnSpc>
            </a:pPr>
            <a:r>
              <a:rPr lang="en-US" sz="2000" dirty="0" smtClean="0"/>
              <a:t>The FCC alloys</a:t>
            </a:r>
            <a:r>
              <a:rPr lang="en-US" sz="2000" dirty="0" smtClean="0">
                <a:cs typeface="Times New Roman" pitchFamily="18" charset="0"/>
              </a:rPr>
              <a:t>→ generally ductile fracture </a:t>
            </a:r>
            <a:r>
              <a:rPr lang="en-US" sz="2000" dirty="0" smtClean="0">
                <a:cs typeface="Times New Roman" pitchFamily="18" charset="0"/>
              </a:rPr>
              <a:t>mode</a:t>
            </a:r>
          </a:p>
          <a:p>
            <a:pPr>
              <a:lnSpc>
                <a:spcPct val="90000"/>
              </a:lnSpc>
            </a:pPr>
            <a:r>
              <a:rPr lang="en-US" sz="2000" dirty="0" smtClean="0"/>
              <a:t>The BCC alloys</a:t>
            </a:r>
            <a:r>
              <a:rPr lang="en-US" sz="2000" dirty="0" smtClean="0">
                <a:cs typeface="Times New Roman" pitchFamily="18" charset="0"/>
              </a:rPr>
              <a:t>→</a:t>
            </a:r>
            <a:r>
              <a:rPr lang="en-US" sz="2000" dirty="0" smtClean="0">
                <a:cs typeface="Times New Roman" pitchFamily="18" charset="0"/>
              </a:rPr>
              <a:t> generally </a:t>
            </a:r>
            <a:r>
              <a:rPr lang="en-US" sz="2000" dirty="0" smtClean="0">
                <a:cs typeface="Times New Roman" pitchFamily="18" charset="0"/>
              </a:rPr>
              <a:t>brittle </a:t>
            </a:r>
            <a:r>
              <a:rPr lang="en-US" sz="2000" dirty="0" smtClean="0">
                <a:cs typeface="Times New Roman" pitchFamily="18" charset="0"/>
              </a:rPr>
              <a:t>fracture mode</a:t>
            </a:r>
            <a:endParaRPr lang="en-US" sz="2000" dirty="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4C48747-AF95-487E-BDA9-EA5226AB2E9C}" type="slidenum">
              <a:rPr lang="en-AU"/>
              <a:pPr/>
              <a:t>7</a:t>
            </a:fld>
            <a:endParaRPr lang="en-AU"/>
          </a:p>
        </p:txBody>
      </p:sp>
      <p:sp>
        <p:nvSpPr>
          <p:cNvPr id="183301" name="Rectangle 5"/>
          <p:cNvSpPr>
            <a:spLocks noChangeArrowheads="1"/>
          </p:cNvSpPr>
          <p:nvPr/>
        </p:nvSpPr>
        <p:spPr bwMode="auto">
          <a:xfrm>
            <a:off x="152400" y="4267200"/>
            <a:ext cx="8610600" cy="1300162"/>
          </a:xfrm>
          <a:prstGeom prst="rect">
            <a:avLst/>
          </a:prstGeom>
          <a:noFill/>
          <a:ln w="9525">
            <a:noFill/>
            <a:miter lim="800000"/>
            <a:headEnd/>
            <a:tailEnd/>
          </a:ln>
          <a:effectLst/>
        </p:spPr>
        <p:txBody>
          <a:bodyPr/>
          <a:lstStyle/>
          <a:p>
            <a:pPr algn="just">
              <a:spcBef>
                <a:spcPct val="20000"/>
              </a:spcBef>
            </a:pPr>
            <a:r>
              <a:rPr lang="en-US" sz="2200" dirty="0"/>
              <a:t>The results of impact tests are absorbed energy, usually as a function of temperature.</a:t>
            </a:r>
            <a:r>
              <a:rPr lang="en-US" sz="2200" b="1" dirty="0">
                <a:solidFill>
                  <a:schemeClr val="tx2"/>
                </a:solidFill>
              </a:rPr>
              <a:t> </a:t>
            </a:r>
            <a:r>
              <a:rPr lang="en-US" sz="2200" dirty="0"/>
              <a:t>The</a:t>
            </a:r>
            <a:r>
              <a:rPr lang="en-US" sz="2200" dirty="0">
                <a:solidFill>
                  <a:schemeClr val="tx2"/>
                </a:solidFill>
              </a:rPr>
              <a:t> </a:t>
            </a:r>
            <a:r>
              <a:rPr lang="en-US" sz="2200" b="1" dirty="0">
                <a:solidFill>
                  <a:srgbClr val="FF0000"/>
                </a:solidFill>
              </a:rPr>
              <a:t>ABSORBED ENERGY vs. TEMPERATURE</a:t>
            </a:r>
            <a:r>
              <a:rPr lang="en-US" sz="2200" b="1" dirty="0">
                <a:solidFill>
                  <a:schemeClr val="tx2"/>
                </a:solidFill>
              </a:rPr>
              <a:t> </a:t>
            </a:r>
            <a:r>
              <a:rPr lang="en-US" sz="2200" dirty="0"/>
              <a:t>curves for many materials will show a sharp decrease when the temperature is lowered to some point.</a:t>
            </a:r>
            <a:r>
              <a:rPr lang="en-US" sz="2200" dirty="0">
                <a:solidFill>
                  <a:schemeClr val="tx2"/>
                </a:solidFill>
              </a:rPr>
              <a:t>  </a:t>
            </a:r>
            <a:r>
              <a:rPr lang="en-US" sz="2200" b="1" dirty="0"/>
              <a:t>This point is called the </a:t>
            </a:r>
            <a:r>
              <a:rPr lang="en-US" sz="2200" b="1" dirty="0">
                <a:solidFill>
                  <a:srgbClr val="FF0000"/>
                </a:solidFill>
              </a:rPr>
              <a:t>ductile to brittle transition temperature (</a:t>
            </a:r>
            <a:r>
              <a:rPr lang="en-US" sz="2200" b="1" i="1" u="sng" dirty="0">
                <a:solidFill>
                  <a:srgbClr val="FF0000"/>
                </a:solidFill>
                <a:effectLst>
                  <a:outerShdw blurRad="38100" dist="38100" dir="2700000" algn="tl">
                    <a:srgbClr val="C0C0C0"/>
                  </a:outerShdw>
                </a:effectLst>
              </a:rPr>
              <a:t>relatively narrow temperature range)</a:t>
            </a:r>
            <a:r>
              <a:rPr lang="en-US" sz="2200" dirty="0">
                <a:solidFill>
                  <a:srgbClr val="000000"/>
                </a:solidFill>
              </a:rPr>
              <a:t> </a:t>
            </a:r>
            <a:r>
              <a:rPr lang="en-US" sz="2200" b="1" dirty="0">
                <a:solidFill>
                  <a:schemeClr val="tx2"/>
                </a:solidFill>
              </a:rPr>
              <a:t>. </a:t>
            </a:r>
            <a:r>
              <a:rPr lang="en-US" sz="2200" dirty="0"/>
              <a:t>A typical ductile to brittle transition as a function of temperature.  </a:t>
            </a:r>
          </a:p>
          <a:p>
            <a:pPr algn="just">
              <a:spcBef>
                <a:spcPct val="20000"/>
              </a:spcBef>
            </a:pPr>
            <a:endParaRPr lang="en-US" sz="2200" dirty="0">
              <a:solidFill>
                <a:srgbClr val="000000"/>
              </a:solidFill>
            </a:endParaRPr>
          </a:p>
          <a:p>
            <a:pPr algn="just">
              <a:spcBef>
                <a:spcPct val="20000"/>
              </a:spcBef>
            </a:pPr>
            <a:endParaRPr lang="en-US" sz="2200" b="1" dirty="0">
              <a:solidFill>
                <a:schemeClr val="tx2"/>
              </a:solidFill>
            </a:endParaRPr>
          </a:p>
        </p:txBody>
      </p:sp>
      <p:sp>
        <p:nvSpPr>
          <p:cNvPr id="8" name="Rectangle 7"/>
          <p:cNvSpPr/>
          <p:nvPr/>
        </p:nvSpPr>
        <p:spPr>
          <a:xfrm>
            <a:off x="228600" y="533400"/>
            <a:ext cx="8686800" cy="1532727"/>
          </a:xfrm>
          <a:prstGeom prst="rect">
            <a:avLst/>
          </a:prstGeom>
        </p:spPr>
        <p:txBody>
          <a:bodyPr wrap="square">
            <a:spAutoFit/>
          </a:bodyPr>
          <a:lstStyle/>
          <a:p>
            <a:pPr algn="just">
              <a:lnSpc>
                <a:spcPct val="90000"/>
              </a:lnSpc>
            </a:pPr>
            <a:r>
              <a:rPr lang="en-US" sz="2400" b="1" dirty="0" smtClean="0">
                <a:solidFill>
                  <a:srgbClr val="FF0000"/>
                </a:solidFill>
              </a:rPr>
              <a:t>Ductile to Brittle Transition </a:t>
            </a:r>
            <a:r>
              <a:rPr lang="en-US" sz="2400" b="1" dirty="0" smtClean="0">
                <a:solidFill>
                  <a:srgbClr val="FF0000"/>
                </a:solidFill>
              </a:rPr>
              <a:t>Temperatures</a:t>
            </a:r>
            <a:endParaRPr lang="en-US" sz="2400" b="1" dirty="0" smtClean="0">
              <a:solidFill>
                <a:srgbClr val="FF0000"/>
              </a:solidFill>
            </a:endParaRPr>
          </a:p>
          <a:p>
            <a:pPr algn="just">
              <a:lnSpc>
                <a:spcPct val="90000"/>
              </a:lnSpc>
            </a:pPr>
            <a:r>
              <a:rPr lang="en-US" sz="2000" dirty="0" smtClean="0">
                <a:solidFill>
                  <a:srgbClr val="000000"/>
                </a:solidFill>
              </a:rPr>
              <a:t>As temperature decreases a ductile material can become brittle - </a:t>
            </a:r>
            <a:r>
              <a:rPr lang="en-US" sz="2000" b="1" dirty="0" smtClean="0">
                <a:solidFill>
                  <a:srgbClr val="0070C0"/>
                </a:solidFill>
              </a:rPr>
              <a:t>ductile-to-brittle transition</a:t>
            </a:r>
          </a:p>
          <a:p>
            <a:pPr algn="just">
              <a:lnSpc>
                <a:spcPct val="90000"/>
              </a:lnSpc>
            </a:pPr>
            <a:r>
              <a:rPr lang="en-US" sz="2000" b="1" dirty="0" smtClean="0"/>
              <a:t>The transition temperature</a:t>
            </a:r>
            <a:r>
              <a:rPr lang="en-US" sz="2000" dirty="0" smtClean="0"/>
              <a:t> </a:t>
            </a:r>
            <a:r>
              <a:rPr lang="en-US" sz="2000" i="1" dirty="0" smtClean="0"/>
              <a:t>is the temperature at which a material changes from ductile-to-brittle behavior </a:t>
            </a:r>
            <a:endParaRPr lang="en-US" sz="2000" i="1" dirty="0"/>
          </a:p>
        </p:txBody>
      </p:sp>
      <p:grpSp>
        <p:nvGrpSpPr>
          <p:cNvPr id="14" name="Group 13"/>
          <p:cNvGrpSpPr/>
          <p:nvPr/>
        </p:nvGrpSpPr>
        <p:grpSpPr>
          <a:xfrm>
            <a:off x="228600" y="2133600"/>
            <a:ext cx="8686800" cy="1817131"/>
            <a:chOff x="228600" y="1600201"/>
            <a:chExt cx="8686800" cy="1817131"/>
          </a:xfrm>
        </p:grpSpPr>
        <p:pic>
          <p:nvPicPr>
            <p:cNvPr id="11" name="Picture 2"/>
            <p:cNvPicPr>
              <a:picLocks noChangeAspect="1" noChangeArrowheads="1"/>
            </p:cNvPicPr>
            <p:nvPr/>
          </p:nvPicPr>
          <p:blipFill>
            <a:blip r:embed="rId3" cstate="print"/>
            <a:srcRect l="15227" t="16667" r="13324" b="47917"/>
            <a:stretch>
              <a:fillRect/>
            </a:stretch>
          </p:blipFill>
          <p:spPr bwMode="auto">
            <a:xfrm>
              <a:off x="228600" y="1600201"/>
              <a:ext cx="8686800" cy="1676400"/>
            </a:xfrm>
            <a:prstGeom prst="rect">
              <a:avLst/>
            </a:prstGeom>
            <a:noFill/>
            <a:ln w="9525">
              <a:noFill/>
              <a:miter lim="800000"/>
              <a:headEnd/>
              <a:tailEnd/>
            </a:ln>
          </p:spPr>
        </p:pic>
        <p:sp>
          <p:nvSpPr>
            <p:cNvPr id="12" name="TextBox 11"/>
            <p:cNvSpPr txBox="1"/>
            <p:nvPr/>
          </p:nvSpPr>
          <p:spPr>
            <a:xfrm>
              <a:off x="3505200" y="3048000"/>
              <a:ext cx="52578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219200" y="1676400"/>
              <a:ext cx="3581400" cy="230832"/>
            </a:xfrm>
            <a:prstGeom prst="rect">
              <a:avLst/>
            </a:prstGeom>
            <a:solidFill>
              <a:schemeClr val="bg1"/>
            </a:solidFill>
          </p:spPr>
          <p:txBody>
            <a:bodyPr wrap="square" rtlCol="0">
              <a:spAutoFit/>
            </a:bodyPr>
            <a:lstStyle/>
            <a:p>
              <a:endParaRPr lang="en-US" sz="900" dirty="0"/>
            </a:p>
          </p:txBody>
        </p:sp>
      </p:grpSp>
      <p:sp>
        <p:nvSpPr>
          <p:cNvPr id="9" name="Rectangle 8"/>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10000" contrast="10000"/>
          </a:blip>
          <a:srcRect l="14641" t="22917" r="15081" b="22917"/>
          <a:stretch>
            <a:fillRect/>
          </a:stretch>
        </p:blipFill>
        <p:spPr bwMode="auto">
          <a:xfrm>
            <a:off x="0" y="4114800"/>
            <a:ext cx="8915400" cy="2362200"/>
          </a:xfrm>
          <a:prstGeom prst="rect">
            <a:avLst/>
          </a:prstGeom>
          <a:noFill/>
          <a:ln w="9525">
            <a:noFill/>
            <a:miter lim="800000"/>
            <a:headEnd/>
            <a:tailEnd/>
          </a:ln>
        </p:spPr>
      </p:pic>
      <p:pic>
        <p:nvPicPr>
          <p:cNvPr id="6" name="Picture 2" descr="Figure 6-27"/>
          <p:cNvPicPr>
            <a:picLocks noChangeAspect="1" noChangeArrowheads="1"/>
          </p:cNvPicPr>
          <p:nvPr/>
        </p:nvPicPr>
        <p:blipFill>
          <a:blip r:embed="rId3" cstate="print">
            <a:lum bright="-20000" contrast="30000"/>
          </a:blip>
          <a:srcRect/>
          <a:stretch>
            <a:fillRect/>
          </a:stretch>
        </p:blipFill>
        <p:spPr bwMode="auto">
          <a:xfrm>
            <a:off x="2133600" y="228600"/>
            <a:ext cx="6172200" cy="3514725"/>
          </a:xfrm>
          <a:prstGeom prst="rect">
            <a:avLst/>
          </a:prstGeom>
          <a:noFill/>
        </p:spPr>
      </p:pic>
      <p:sp>
        <p:nvSpPr>
          <p:cNvPr id="7" name="Rectangle 6"/>
          <p:cNvSpPr/>
          <p:nvPr/>
        </p:nvSpPr>
        <p:spPr>
          <a:xfrm>
            <a:off x="914400" y="3733800"/>
            <a:ext cx="8077200" cy="369332"/>
          </a:xfrm>
          <a:prstGeom prst="rect">
            <a:avLst/>
          </a:prstGeom>
        </p:spPr>
        <p:txBody>
          <a:bodyPr wrap="square">
            <a:spAutoFit/>
          </a:bodyPr>
          <a:lstStyle/>
          <a:p>
            <a:r>
              <a:rPr lang="en-US" b="1" dirty="0" smtClean="0"/>
              <a:t>Figure 1: Energy absorbed by the test specimen as a function of test temperature </a:t>
            </a:r>
            <a:endParaRPr lang="en-US" dirty="0"/>
          </a:p>
        </p:txBody>
      </p:sp>
      <p:sp>
        <p:nvSpPr>
          <p:cNvPr id="8" name="Slide Number Placeholder 7"/>
          <p:cNvSpPr>
            <a:spLocks noGrp="1"/>
          </p:cNvSpPr>
          <p:nvPr>
            <p:ph type="sldNum" sz="quarter" idx="12"/>
          </p:nvPr>
        </p:nvSpPr>
        <p:spPr/>
        <p:txBody>
          <a:bodyPr/>
          <a:lstStyle/>
          <a:p>
            <a:fld id="{A33D72F8-35FF-4457-B4DB-86876A25E9AB}" type="slidenum">
              <a:rPr lang="en-US" smtClean="0"/>
              <a:pPr/>
              <a:t>8</a:t>
            </a:fld>
            <a:endParaRPr lang="en-US"/>
          </a:p>
        </p:txBody>
      </p:sp>
      <p:sp>
        <p:nvSpPr>
          <p:cNvPr id="9" name="Rectangle 8"/>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3352800"/>
            <a:ext cx="8534400" cy="3352800"/>
            <a:chOff x="228600" y="228600"/>
            <a:chExt cx="8534400" cy="5791200"/>
          </a:xfrm>
        </p:grpSpPr>
        <p:pic>
          <p:nvPicPr>
            <p:cNvPr id="2" name="Picture 2"/>
            <p:cNvPicPr>
              <a:picLocks noChangeAspect="1" noChangeArrowheads="1"/>
            </p:cNvPicPr>
            <p:nvPr/>
          </p:nvPicPr>
          <p:blipFill>
            <a:blip r:embed="rId2" cstate="print">
              <a:lum contrast="20000"/>
            </a:blip>
            <a:srcRect l="13470" t="17708" r="15081" b="6250"/>
            <a:stretch>
              <a:fillRect/>
            </a:stretch>
          </p:blipFill>
          <p:spPr bwMode="auto">
            <a:xfrm>
              <a:off x="228600" y="228600"/>
              <a:ext cx="8534400" cy="5791200"/>
            </a:xfrm>
            <a:prstGeom prst="rect">
              <a:avLst/>
            </a:prstGeom>
            <a:noFill/>
            <a:ln w="9525">
              <a:noFill/>
              <a:miter lim="800000"/>
              <a:headEnd/>
              <a:tailEnd/>
            </a:ln>
          </p:spPr>
        </p:pic>
        <p:sp>
          <p:nvSpPr>
            <p:cNvPr id="4" name="TextBox 3"/>
            <p:cNvSpPr txBox="1"/>
            <p:nvPr/>
          </p:nvSpPr>
          <p:spPr>
            <a:xfrm>
              <a:off x="5638800" y="2520950"/>
              <a:ext cx="381000" cy="633508"/>
            </a:xfrm>
            <a:prstGeom prst="rect">
              <a:avLst/>
            </a:prstGeom>
            <a:solidFill>
              <a:schemeClr val="bg1"/>
            </a:solidFill>
          </p:spPr>
          <p:txBody>
            <a:bodyPr wrap="square" rtlCol="0">
              <a:spAutoFit/>
            </a:bodyPr>
            <a:lstStyle/>
            <a:p>
              <a:r>
                <a:rPr lang="en-US" sz="2000" b="1" dirty="0" smtClean="0">
                  <a:latin typeface="Times New Roman" pitchFamily="18" charset="0"/>
                  <a:cs typeface="Times New Roman" pitchFamily="18" charset="0"/>
                </a:rPr>
                <a:t>2</a:t>
              </a:r>
              <a:endParaRPr lang="en-US" sz="2000" b="1" dirty="0">
                <a:latin typeface="Times New Roman" pitchFamily="18" charset="0"/>
                <a:cs typeface="Times New Roman" pitchFamily="18" charset="0"/>
              </a:endParaRPr>
            </a:p>
          </p:txBody>
        </p:sp>
        <p:sp>
          <p:nvSpPr>
            <p:cNvPr id="5" name="TextBox 4"/>
            <p:cNvSpPr txBox="1"/>
            <p:nvPr/>
          </p:nvSpPr>
          <p:spPr>
            <a:xfrm>
              <a:off x="1524000" y="4933950"/>
              <a:ext cx="304800" cy="633508"/>
            </a:xfrm>
            <a:prstGeom prst="rect">
              <a:avLst/>
            </a:prstGeom>
            <a:solidFill>
              <a:schemeClr val="bg1">
                <a:lumMod val="95000"/>
              </a:schemeClr>
            </a:solidFill>
          </p:spPr>
          <p:txBody>
            <a:bodyPr wrap="square" rtlCol="0">
              <a:spAutoFit/>
            </a:bodyPr>
            <a:lstStyle/>
            <a:p>
              <a:r>
                <a:rPr lang="en-US" sz="2000" b="1" dirty="0" smtClean="0">
                  <a:latin typeface="Times New Roman" pitchFamily="18" charset="0"/>
                  <a:cs typeface="Times New Roman" pitchFamily="18" charset="0"/>
                </a:rPr>
                <a:t>3</a:t>
              </a:r>
              <a:endParaRPr lang="en-US" sz="2000" b="1" dirty="0">
                <a:latin typeface="Times New Roman" pitchFamily="18" charset="0"/>
                <a:cs typeface="Times New Roman" pitchFamily="18" charset="0"/>
              </a:endParaRPr>
            </a:p>
          </p:txBody>
        </p:sp>
      </p:grpSp>
      <p:grpSp>
        <p:nvGrpSpPr>
          <p:cNvPr id="8" name="Group 7"/>
          <p:cNvGrpSpPr/>
          <p:nvPr/>
        </p:nvGrpSpPr>
        <p:grpSpPr>
          <a:xfrm>
            <a:off x="2362200" y="0"/>
            <a:ext cx="6096000" cy="3200400"/>
            <a:chOff x="762000" y="2590800"/>
            <a:chExt cx="7848600" cy="3962400"/>
          </a:xfrm>
        </p:grpSpPr>
        <p:pic>
          <p:nvPicPr>
            <p:cNvPr id="9" name="Picture 8"/>
            <p:cNvPicPr>
              <a:picLocks noChangeAspect="1" noChangeArrowheads="1"/>
            </p:cNvPicPr>
            <p:nvPr/>
          </p:nvPicPr>
          <p:blipFill>
            <a:blip r:embed="rId3" cstate="print"/>
            <a:srcRect l="13470" t="15625" r="14495" b="6250"/>
            <a:stretch>
              <a:fillRect/>
            </a:stretch>
          </p:blipFill>
          <p:spPr bwMode="auto">
            <a:xfrm>
              <a:off x="762000" y="2590800"/>
              <a:ext cx="7848600" cy="3962400"/>
            </a:xfrm>
            <a:prstGeom prst="rect">
              <a:avLst/>
            </a:prstGeom>
            <a:noFill/>
            <a:ln w="9525">
              <a:noFill/>
              <a:miter lim="800000"/>
              <a:headEnd/>
              <a:tailEnd/>
            </a:ln>
          </p:spPr>
        </p:pic>
        <p:sp>
          <p:nvSpPr>
            <p:cNvPr id="10" name="TextBox 9"/>
            <p:cNvSpPr txBox="1"/>
            <p:nvPr/>
          </p:nvSpPr>
          <p:spPr>
            <a:xfrm>
              <a:off x="2135505" y="5987143"/>
              <a:ext cx="294321" cy="457268"/>
            </a:xfrm>
            <a:prstGeom prst="rect">
              <a:avLst/>
            </a:prstGeom>
            <a:solidFill>
              <a:schemeClr val="bg1">
                <a:lumMod val="85000"/>
              </a:schemeClr>
            </a:solidFill>
          </p:spPr>
          <p:txBody>
            <a:bodyPr wrap="square" rtlCol="0">
              <a:spAutoFit/>
            </a:bodyPr>
            <a:lstStyle/>
            <a:p>
              <a:r>
                <a:rPr lang="en-US" b="1" dirty="0" smtClean="0"/>
                <a:t>2</a:t>
              </a:r>
              <a:endParaRPr lang="en-US" b="1" dirty="0"/>
            </a:p>
          </p:txBody>
        </p:sp>
      </p:grpSp>
      <p:sp>
        <p:nvSpPr>
          <p:cNvPr id="11" name="Slide Number Placeholder 10"/>
          <p:cNvSpPr>
            <a:spLocks noGrp="1"/>
          </p:cNvSpPr>
          <p:nvPr>
            <p:ph type="sldNum" sz="quarter" idx="12"/>
          </p:nvPr>
        </p:nvSpPr>
        <p:spPr/>
        <p:txBody>
          <a:bodyPr/>
          <a:lstStyle/>
          <a:p>
            <a:fld id="{A33D72F8-35FF-4457-B4DB-86876A25E9AB}" type="slidenum">
              <a:rPr lang="en-US" smtClean="0"/>
              <a:pPr/>
              <a:t>9</a:t>
            </a:fld>
            <a:endParaRPr lang="en-US"/>
          </a:p>
        </p:txBody>
      </p:sp>
      <p:sp>
        <p:nvSpPr>
          <p:cNvPr id="12" name="Rectangle 11"/>
          <p:cNvSpPr/>
          <p:nvPr/>
        </p:nvSpPr>
        <p:spPr>
          <a:xfrm>
            <a:off x="0" y="0"/>
            <a:ext cx="2895600" cy="400110"/>
          </a:xfrm>
          <a:prstGeom prst="rect">
            <a:avLst/>
          </a:prstGeom>
          <a:noFill/>
        </p:spPr>
        <p:txBody>
          <a:bodyPr wrap="square" lIns="91440" tIns="45720" rIns="91440" bIns="45720">
            <a:spAutoFit/>
          </a:bodyPr>
          <a:lstStyle/>
          <a:p>
            <a:pPr algn="ct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Dr.Suha</a:t>
            </a:r>
            <a:r>
              <a:rPr lang="en-US"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K. </a:t>
            </a:r>
            <a:r>
              <a:rPr lang="en-US" sz="2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Shihab</a:t>
            </a: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686</Words>
  <Application>Microsoft Office PowerPoint</Application>
  <PresentationFormat>On-screen Show (4:3)</PresentationFormat>
  <Paragraphs>88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Charpy impact test</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lappie</dc:creator>
  <cp:lastModifiedBy>lappie</cp:lastModifiedBy>
  <cp:revision>108</cp:revision>
  <dcterms:created xsi:type="dcterms:W3CDTF">2016-11-11T17:30:27Z</dcterms:created>
  <dcterms:modified xsi:type="dcterms:W3CDTF">2017-12-11T20:22:09Z</dcterms:modified>
</cp:coreProperties>
</file>